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6" r:id="rId3"/>
    <p:sldId id="266" r:id="rId4"/>
    <p:sldId id="344" r:id="rId5"/>
    <p:sldId id="346" r:id="rId6"/>
    <p:sldId id="259" r:id="rId7"/>
    <p:sldId id="325" r:id="rId8"/>
    <p:sldId id="268" r:id="rId9"/>
    <p:sldId id="343" r:id="rId10"/>
    <p:sldId id="284" r:id="rId11"/>
    <p:sldId id="345" r:id="rId12"/>
    <p:sldId id="286" r:id="rId13"/>
    <p:sldId id="287" r:id="rId14"/>
    <p:sldId id="327" r:id="rId15"/>
    <p:sldId id="289" r:id="rId16"/>
    <p:sldId id="290" r:id="rId17"/>
    <p:sldId id="328" r:id="rId18"/>
    <p:sldId id="269" r:id="rId19"/>
    <p:sldId id="329" r:id="rId20"/>
    <p:sldId id="295" r:id="rId21"/>
    <p:sldId id="291" r:id="rId22"/>
    <p:sldId id="292" r:id="rId23"/>
    <p:sldId id="293" r:id="rId24"/>
    <p:sldId id="288" r:id="rId25"/>
    <p:sldId id="365" r:id="rId26"/>
    <p:sldId id="364" r:id="rId27"/>
    <p:sldId id="366" r:id="rId28"/>
    <p:sldId id="333" r:id="rId29"/>
    <p:sldId id="337" r:id="rId30"/>
    <p:sldId id="338" r:id="rId31"/>
    <p:sldId id="339" r:id="rId32"/>
    <p:sldId id="340" r:id="rId33"/>
    <p:sldId id="341" r:id="rId34"/>
    <p:sldId id="336" r:id="rId35"/>
    <p:sldId id="276" r:id="rId36"/>
    <p:sldId id="277" r:id="rId37"/>
    <p:sldId id="355" r:id="rId38"/>
    <p:sldId id="356" r:id="rId39"/>
    <p:sldId id="357" r:id="rId40"/>
    <p:sldId id="358" r:id="rId41"/>
    <p:sldId id="359" r:id="rId42"/>
    <p:sldId id="360" r:id="rId43"/>
    <p:sldId id="363" r:id="rId44"/>
    <p:sldId id="350" r:id="rId45"/>
    <p:sldId id="351" r:id="rId46"/>
    <p:sldId id="352" r:id="rId47"/>
    <p:sldId id="353" r:id="rId48"/>
    <p:sldId id="354" r:id="rId49"/>
    <p:sldId id="315" r:id="rId50"/>
    <p:sldId id="294" r:id="rId51"/>
    <p:sldId id="331" r:id="rId52"/>
    <p:sldId id="303" r:id="rId53"/>
    <p:sldId id="367" r:id="rId54"/>
    <p:sldId id="368" r:id="rId55"/>
    <p:sldId id="369" r:id="rId56"/>
    <p:sldId id="332" r:id="rId57"/>
    <p:sldId id="306" r:id="rId58"/>
    <p:sldId id="304" r:id="rId59"/>
    <p:sldId id="348" r:id="rId60"/>
    <p:sldId id="349" r:id="rId61"/>
    <p:sldId id="347" r:id="rId62"/>
    <p:sldId id="335" r:id="rId63"/>
    <p:sldId id="309" r:id="rId64"/>
    <p:sldId id="334" r:id="rId65"/>
    <p:sldId id="310" r:id="rId66"/>
    <p:sldId id="330" r:id="rId67"/>
    <p:sldId id="300" r:id="rId68"/>
    <p:sldId id="272" r:id="rId69"/>
    <p:sldId id="342" r:id="rId70"/>
    <p:sldId id="313" r:id="rId71"/>
    <p:sldId id="257" r:id="rId72"/>
    <p:sldId id="318" r:id="rId73"/>
    <p:sldId id="258" r:id="rId74"/>
    <p:sldId id="262" r:id="rId75"/>
    <p:sldId id="319" r:id="rId76"/>
    <p:sldId id="261" r:id="rId77"/>
    <p:sldId id="260" r:id="rId78"/>
    <p:sldId id="263" r:id="rId79"/>
    <p:sldId id="317" r:id="rId80"/>
    <p:sldId id="320" r:id="rId81"/>
    <p:sldId id="324" r:id="rId82"/>
    <p:sldId id="323" r:id="rId83"/>
    <p:sldId id="322" r:id="rId84"/>
    <p:sldId id="321" r:id="rId85"/>
    <p:sldId id="312"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E1E848-837A-4C36-B0D3-DA09C86C03A8}">
          <p14:sldIdLst>
            <p14:sldId id="256"/>
            <p14:sldId id="326"/>
            <p14:sldId id="266"/>
            <p14:sldId id="344"/>
            <p14:sldId id="346"/>
            <p14:sldId id="259"/>
            <p14:sldId id="325"/>
            <p14:sldId id="268"/>
            <p14:sldId id="343"/>
            <p14:sldId id="284"/>
            <p14:sldId id="345"/>
            <p14:sldId id="286"/>
            <p14:sldId id="287"/>
            <p14:sldId id="327"/>
            <p14:sldId id="289"/>
            <p14:sldId id="290"/>
            <p14:sldId id="328"/>
            <p14:sldId id="269"/>
            <p14:sldId id="329"/>
            <p14:sldId id="295"/>
            <p14:sldId id="291"/>
            <p14:sldId id="292"/>
            <p14:sldId id="293"/>
            <p14:sldId id="288"/>
            <p14:sldId id="365"/>
            <p14:sldId id="364"/>
            <p14:sldId id="366"/>
            <p14:sldId id="333"/>
            <p14:sldId id="337"/>
            <p14:sldId id="338"/>
            <p14:sldId id="339"/>
            <p14:sldId id="340"/>
            <p14:sldId id="341"/>
            <p14:sldId id="336"/>
            <p14:sldId id="276"/>
            <p14:sldId id="277"/>
            <p14:sldId id="355"/>
            <p14:sldId id="356"/>
            <p14:sldId id="357"/>
            <p14:sldId id="358"/>
            <p14:sldId id="359"/>
            <p14:sldId id="360"/>
            <p14:sldId id="363"/>
            <p14:sldId id="350"/>
            <p14:sldId id="351"/>
            <p14:sldId id="352"/>
            <p14:sldId id="353"/>
            <p14:sldId id="354"/>
            <p14:sldId id="315"/>
            <p14:sldId id="294"/>
            <p14:sldId id="331"/>
            <p14:sldId id="303"/>
            <p14:sldId id="367"/>
            <p14:sldId id="368"/>
            <p14:sldId id="369"/>
            <p14:sldId id="332"/>
            <p14:sldId id="306"/>
            <p14:sldId id="304"/>
            <p14:sldId id="348"/>
            <p14:sldId id="349"/>
            <p14:sldId id="347"/>
            <p14:sldId id="335"/>
            <p14:sldId id="309"/>
            <p14:sldId id="334"/>
            <p14:sldId id="310"/>
            <p14:sldId id="330"/>
            <p14:sldId id="300"/>
            <p14:sldId id="272"/>
            <p14:sldId id="342"/>
            <p14:sldId id="313"/>
            <p14:sldId id="257"/>
            <p14:sldId id="318"/>
            <p14:sldId id="258"/>
            <p14:sldId id="262"/>
            <p14:sldId id="319"/>
            <p14:sldId id="261"/>
            <p14:sldId id="260"/>
            <p14:sldId id="263"/>
            <p14:sldId id="317"/>
            <p14:sldId id="320"/>
            <p14:sldId id="324"/>
            <p14:sldId id="323"/>
            <p14:sldId id="322"/>
            <p14:sldId id="321"/>
            <p14:sldId id="31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6E4"/>
    <a:srgbClr val="FBF4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93" autoAdjust="0"/>
    <p:restoredTop sz="94660"/>
  </p:normalViewPr>
  <p:slideViewPr>
    <p:cSldViewPr snapToGrid="0">
      <p:cViewPr varScale="1">
        <p:scale>
          <a:sx n="60" d="100"/>
          <a:sy n="60" d="100"/>
        </p:scale>
        <p:origin x="5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858360-3345-4902-9895-8B31A408C215}"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2245B3C9-60F3-4F5C-8E92-93D3F738DFE9}">
      <dgm:prSet/>
      <dgm:spPr/>
      <dgm:t>
        <a:bodyPr/>
        <a:lstStyle/>
        <a:p>
          <a:r>
            <a:rPr lang="en-US" b="0" dirty="0">
              <a:solidFill>
                <a:schemeClr val="bg1"/>
              </a:solidFill>
            </a:rPr>
            <a:t>Policies and Procedures</a:t>
          </a:r>
        </a:p>
      </dgm:t>
    </dgm:pt>
    <dgm:pt modelId="{E648F9DE-58CA-48AD-8C6F-620303421AB0}" type="sibTrans" cxnId="{37526FCD-71A9-4984-A076-921969548EA5}">
      <dgm:prSet/>
      <dgm:spPr/>
      <dgm:t>
        <a:bodyPr/>
        <a:lstStyle/>
        <a:p>
          <a:endParaRPr lang="en-US"/>
        </a:p>
      </dgm:t>
    </dgm:pt>
    <dgm:pt modelId="{59CCEB22-9FA6-460B-8035-E161AFD42F52}" type="parTrans" cxnId="{37526FCD-71A9-4984-A076-921969548EA5}">
      <dgm:prSet/>
      <dgm:spPr/>
      <dgm:t>
        <a:bodyPr/>
        <a:lstStyle/>
        <a:p>
          <a:endParaRPr lang="en-US"/>
        </a:p>
      </dgm:t>
    </dgm:pt>
    <dgm:pt modelId="{34115082-D468-4094-ADAE-E16823618159}" type="pres">
      <dgm:prSet presAssocID="{80858360-3345-4902-9895-8B31A408C215}" presName="diagram" presStyleCnt="0">
        <dgm:presLayoutVars>
          <dgm:chPref val="1"/>
          <dgm:dir/>
          <dgm:animOne val="branch"/>
          <dgm:animLvl val="lvl"/>
          <dgm:resizeHandles/>
        </dgm:presLayoutVars>
      </dgm:prSet>
      <dgm:spPr/>
    </dgm:pt>
    <dgm:pt modelId="{E537EFB5-F5DC-460B-BA3B-47D5080A4A64}" type="pres">
      <dgm:prSet presAssocID="{2245B3C9-60F3-4F5C-8E92-93D3F738DFE9}" presName="root" presStyleCnt="0"/>
      <dgm:spPr/>
    </dgm:pt>
    <dgm:pt modelId="{D8CB558C-6131-4A1C-9C13-47B70A2FB919}" type="pres">
      <dgm:prSet presAssocID="{2245B3C9-60F3-4F5C-8E92-93D3F738DFE9}" presName="rootComposite" presStyleCnt="0"/>
      <dgm:spPr/>
    </dgm:pt>
    <dgm:pt modelId="{69505DF6-7350-4087-8DEB-E3137B4F4F7F}" type="pres">
      <dgm:prSet presAssocID="{2245B3C9-60F3-4F5C-8E92-93D3F738DFE9}" presName="rootText" presStyleLbl="node1" presStyleIdx="0" presStyleCnt="1" custScaleX="157825" custLinFactNeighborX="-9" custLinFactNeighborY="-1806"/>
      <dgm:spPr/>
    </dgm:pt>
    <dgm:pt modelId="{E77E2292-8177-4B58-803A-4933B78A9C66}" type="pres">
      <dgm:prSet presAssocID="{2245B3C9-60F3-4F5C-8E92-93D3F738DFE9}" presName="rootConnector" presStyleLbl="node1" presStyleIdx="0" presStyleCnt="1"/>
      <dgm:spPr/>
    </dgm:pt>
    <dgm:pt modelId="{311F5716-FC08-4602-8AFA-F92773F7F3D2}" type="pres">
      <dgm:prSet presAssocID="{2245B3C9-60F3-4F5C-8E92-93D3F738DFE9}" presName="childShape" presStyleCnt="0"/>
      <dgm:spPr/>
    </dgm:pt>
  </dgm:ptLst>
  <dgm:cxnLst>
    <dgm:cxn modelId="{40B9B75D-63CA-4DA1-A48D-2EC1F04D4F84}" type="presOf" srcId="{2245B3C9-60F3-4F5C-8E92-93D3F738DFE9}" destId="{69505DF6-7350-4087-8DEB-E3137B4F4F7F}" srcOrd="0" destOrd="0" presId="urn:microsoft.com/office/officeart/2005/8/layout/hierarchy3"/>
    <dgm:cxn modelId="{78BD7255-0BF3-4DB5-8F50-E7FEC3FE1030}" type="presOf" srcId="{2245B3C9-60F3-4F5C-8E92-93D3F738DFE9}" destId="{E77E2292-8177-4B58-803A-4933B78A9C66}" srcOrd="1" destOrd="0" presId="urn:microsoft.com/office/officeart/2005/8/layout/hierarchy3"/>
    <dgm:cxn modelId="{37526FCD-71A9-4984-A076-921969548EA5}" srcId="{80858360-3345-4902-9895-8B31A408C215}" destId="{2245B3C9-60F3-4F5C-8E92-93D3F738DFE9}" srcOrd="0" destOrd="0" parTransId="{59CCEB22-9FA6-460B-8035-E161AFD42F52}" sibTransId="{E648F9DE-58CA-48AD-8C6F-620303421AB0}"/>
    <dgm:cxn modelId="{FC9FEACE-253C-4AE8-9B60-4A538705D7A7}" type="presOf" srcId="{80858360-3345-4902-9895-8B31A408C215}" destId="{34115082-D468-4094-ADAE-E16823618159}" srcOrd="0" destOrd="0" presId="urn:microsoft.com/office/officeart/2005/8/layout/hierarchy3"/>
    <dgm:cxn modelId="{44849A83-4797-4BC2-90F1-95DBAE7B7953}" type="presParOf" srcId="{34115082-D468-4094-ADAE-E16823618159}" destId="{E537EFB5-F5DC-460B-BA3B-47D5080A4A64}" srcOrd="0" destOrd="0" presId="urn:microsoft.com/office/officeart/2005/8/layout/hierarchy3"/>
    <dgm:cxn modelId="{255968C3-41B9-4528-8DC4-402777BEC911}" type="presParOf" srcId="{E537EFB5-F5DC-460B-BA3B-47D5080A4A64}" destId="{D8CB558C-6131-4A1C-9C13-47B70A2FB919}" srcOrd="0" destOrd="0" presId="urn:microsoft.com/office/officeart/2005/8/layout/hierarchy3"/>
    <dgm:cxn modelId="{2188B022-2FB6-49B4-989D-9632620B4023}" type="presParOf" srcId="{D8CB558C-6131-4A1C-9C13-47B70A2FB919}" destId="{69505DF6-7350-4087-8DEB-E3137B4F4F7F}" srcOrd="0" destOrd="0" presId="urn:microsoft.com/office/officeart/2005/8/layout/hierarchy3"/>
    <dgm:cxn modelId="{53ADBC14-8ECB-47C1-8B62-7E3B368E1600}" type="presParOf" srcId="{D8CB558C-6131-4A1C-9C13-47B70A2FB919}" destId="{E77E2292-8177-4B58-803A-4933B78A9C66}" srcOrd="1" destOrd="0" presId="urn:microsoft.com/office/officeart/2005/8/layout/hierarchy3"/>
    <dgm:cxn modelId="{93F18220-0DFF-4226-8ED5-BB7531E09661}" type="presParOf" srcId="{E537EFB5-F5DC-460B-BA3B-47D5080A4A64}" destId="{311F5716-FC08-4602-8AFA-F92773F7F3D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05DF6-7350-4087-8DEB-E3137B4F4F7F}">
      <dsp:nvSpPr>
        <dsp:cNvPr id="0" name=""/>
        <dsp:cNvSpPr/>
      </dsp:nvSpPr>
      <dsp:spPr>
        <a:xfrm>
          <a:off x="81838" y="0"/>
          <a:ext cx="10730468" cy="339948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b="0" kern="1200" dirty="0">
              <a:solidFill>
                <a:schemeClr val="bg1"/>
              </a:solidFill>
            </a:rPr>
            <a:t>Policies and Procedures</a:t>
          </a:r>
        </a:p>
      </dsp:txBody>
      <dsp:txXfrm>
        <a:off x="181405" y="99567"/>
        <a:ext cx="10531334" cy="32003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1F28A3-E945-422F-9FF1-C72274058F5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32B03-76B0-4557-A000-5F7CF7DA746D}" type="slidenum">
              <a:rPr lang="en-US" smtClean="0"/>
              <a:t>‹#›</a:t>
            </a:fld>
            <a:endParaRPr lang="en-US"/>
          </a:p>
        </p:txBody>
      </p:sp>
    </p:spTree>
    <p:extLst>
      <p:ext uri="{BB962C8B-B14F-4D97-AF65-F5344CB8AC3E}">
        <p14:creationId xmlns:p14="http://schemas.microsoft.com/office/powerpoint/2010/main" val="129059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1F28A3-E945-422F-9FF1-C72274058F55}"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32B03-76B0-4557-A000-5F7CF7DA746D}" type="slidenum">
              <a:rPr lang="en-US" smtClean="0"/>
              <a:t>‹#›</a:t>
            </a:fld>
            <a:endParaRPr lang="en-US"/>
          </a:p>
        </p:txBody>
      </p:sp>
    </p:spTree>
    <p:extLst>
      <p:ext uri="{BB962C8B-B14F-4D97-AF65-F5344CB8AC3E}">
        <p14:creationId xmlns:p14="http://schemas.microsoft.com/office/powerpoint/2010/main" val="19881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D1F28A3-E945-422F-9FF1-C72274058F5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32B03-76B0-4557-A000-5F7CF7DA746D}" type="slidenum">
              <a:rPr lang="en-US" smtClean="0"/>
              <a:t>‹#›</a:t>
            </a:fld>
            <a:endParaRPr lang="en-US"/>
          </a:p>
        </p:txBody>
      </p:sp>
    </p:spTree>
    <p:extLst>
      <p:ext uri="{BB962C8B-B14F-4D97-AF65-F5344CB8AC3E}">
        <p14:creationId xmlns:p14="http://schemas.microsoft.com/office/powerpoint/2010/main" val="66614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D1F28A3-E945-422F-9FF1-C72274058F5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32B03-76B0-4557-A000-5F7CF7DA746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6258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1F28A3-E945-422F-9FF1-C72274058F5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32B03-76B0-4557-A000-5F7CF7DA746D}" type="slidenum">
              <a:rPr lang="en-US" smtClean="0"/>
              <a:t>‹#›</a:t>
            </a:fld>
            <a:endParaRPr lang="en-US"/>
          </a:p>
        </p:txBody>
      </p:sp>
    </p:spTree>
    <p:extLst>
      <p:ext uri="{BB962C8B-B14F-4D97-AF65-F5344CB8AC3E}">
        <p14:creationId xmlns:p14="http://schemas.microsoft.com/office/powerpoint/2010/main" val="2664028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1F28A3-E945-422F-9FF1-C72274058F55}" type="datetimeFigureOut">
              <a:rPr lang="en-US" smtClean="0"/>
              <a:t>7/24/2023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32B03-76B0-4557-A000-5F7CF7DA746D}" type="slidenum">
              <a:rPr lang="en-US" smtClean="0"/>
              <a:t>‹#›</a:t>
            </a:fld>
            <a:endParaRPr lang="en-US"/>
          </a:p>
        </p:txBody>
      </p:sp>
    </p:spTree>
    <p:extLst>
      <p:ext uri="{BB962C8B-B14F-4D97-AF65-F5344CB8AC3E}">
        <p14:creationId xmlns:p14="http://schemas.microsoft.com/office/powerpoint/2010/main" val="30837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1F28A3-E945-422F-9FF1-C72274058F55}" type="datetimeFigureOut">
              <a:rPr lang="en-US" smtClean="0"/>
              <a:t>7/24/2023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32B03-76B0-4557-A000-5F7CF7DA746D}" type="slidenum">
              <a:rPr lang="en-US" smtClean="0"/>
              <a:t>‹#›</a:t>
            </a:fld>
            <a:endParaRPr lang="en-US"/>
          </a:p>
        </p:txBody>
      </p:sp>
    </p:spTree>
    <p:extLst>
      <p:ext uri="{BB962C8B-B14F-4D97-AF65-F5344CB8AC3E}">
        <p14:creationId xmlns:p14="http://schemas.microsoft.com/office/powerpoint/2010/main" val="235744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F28A3-E945-422F-9FF1-C72274058F5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32B03-76B0-4557-A000-5F7CF7DA746D}" type="slidenum">
              <a:rPr lang="en-US" smtClean="0"/>
              <a:t>‹#›</a:t>
            </a:fld>
            <a:endParaRPr lang="en-US"/>
          </a:p>
        </p:txBody>
      </p:sp>
    </p:spTree>
    <p:extLst>
      <p:ext uri="{BB962C8B-B14F-4D97-AF65-F5344CB8AC3E}">
        <p14:creationId xmlns:p14="http://schemas.microsoft.com/office/powerpoint/2010/main" val="254223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F28A3-E945-422F-9FF1-C72274058F5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32B03-76B0-4557-A000-5F7CF7DA746D}" type="slidenum">
              <a:rPr lang="en-US" smtClean="0"/>
              <a:t>‹#›</a:t>
            </a:fld>
            <a:endParaRPr lang="en-US"/>
          </a:p>
        </p:txBody>
      </p:sp>
    </p:spTree>
    <p:extLst>
      <p:ext uri="{BB962C8B-B14F-4D97-AF65-F5344CB8AC3E}">
        <p14:creationId xmlns:p14="http://schemas.microsoft.com/office/powerpoint/2010/main" val="341172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D1F28A3-E945-422F-9FF1-C72274058F5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32B03-76B0-4557-A000-5F7CF7DA746D}" type="slidenum">
              <a:rPr lang="en-US" smtClean="0"/>
              <a:t>‹#›</a:t>
            </a:fld>
            <a:endParaRPr lang="en-US"/>
          </a:p>
        </p:txBody>
      </p:sp>
    </p:spTree>
    <p:extLst>
      <p:ext uri="{BB962C8B-B14F-4D97-AF65-F5344CB8AC3E}">
        <p14:creationId xmlns:p14="http://schemas.microsoft.com/office/powerpoint/2010/main" val="14681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1F28A3-E945-422F-9FF1-C72274058F5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32B03-76B0-4557-A000-5F7CF7DA746D}" type="slidenum">
              <a:rPr lang="en-US" smtClean="0"/>
              <a:t>‹#›</a:t>
            </a:fld>
            <a:endParaRPr lang="en-US"/>
          </a:p>
        </p:txBody>
      </p:sp>
    </p:spTree>
    <p:extLst>
      <p:ext uri="{BB962C8B-B14F-4D97-AF65-F5344CB8AC3E}">
        <p14:creationId xmlns:p14="http://schemas.microsoft.com/office/powerpoint/2010/main" val="268792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1F28A3-E945-422F-9FF1-C72274058F55}"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32B03-76B0-4557-A000-5F7CF7DA746D}" type="slidenum">
              <a:rPr lang="en-US" smtClean="0"/>
              <a:t>‹#›</a:t>
            </a:fld>
            <a:endParaRPr lang="en-US"/>
          </a:p>
        </p:txBody>
      </p:sp>
    </p:spTree>
    <p:extLst>
      <p:ext uri="{BB962C8B-B14F-4D97-AF65-F5344CB8AC3E}">
        <p14:creationId xmlns:p14="http://schemas.microsoft.com/office/powerpoint/2010/main" val="2958884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1F28A3-E945-422F-9FF1-C72274058F55}" type="datetimeFigureOut">
              <a:rPr lang="en-US" smtClean="0"/>
              <a:t>7/24/2023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B32B03-76B0-4557-A000-5F7CF7DA746D}" type="slidenum">
              <a:rPr lang="en-US" smtClean="0"/>
              <a:t>‹#›</a:t>
            </a:fld>
            <a:endParaRPr lang="en-US"/>
          </a:p>
        </p:txBody>
      </p:sp>
    </p:spTree>
    <p:extLst>
      <p:ext uri="{BB962C8B-B14F-4D97-AF65-F5344CB8AC3E}">
        <p14:creationId xmlns:p14="http://schemas.microsoft.com/office/powerpoint/2010/main" val="313763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D1F28A3-E945-422F-9FF1-C72274058F55}" type="datetimeFigureOut">
              <a:rPr lang="en-US" smtClean="0"/>
              <a:t>7/24/2023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5B32B03-76B0-4557-A000-5F7CF7DA746D}" type="slidenum">
              <a:rPr lang="en-US" smtClean="0"/>
              <a:t>‹#›</a:t>
            </a:fld>
            <a:endParaRPr lang="en-US"/>
          </a:p>
        </p:txBody>
      </p:sp>
    </p:spTree>
    <p:extLst>
      <p:ext uri="{BB962C8B-B14F-4D97-AF65-F5344CB8AC3E}">
        <p14:creationId xmlns:p14="http://schemas.microsoft.com/office/powerpoint/2010/main" val="969397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D1F28A3-E945-422F-9FF1-C72274058F55}" type="datetimeFigureOut">
              <a:rPr lang="en-US" smtClean="0"/>
              <a:t>7/24/2023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5B32B03-76B0-4557-A000-5F7CF7DA746D}" type="slidenum">
              <a:rPr lang="en-US" smtClean="0"/>
              <a:t>‹#›</a:t>
            </a:fld>
            <a:endParaRPr lang="en-US"/>
          </a:p>
        </p:txBody>
      </p:sp>
    </p:spTree>
    <p:extLst>
      <p:ext uri="{BB962C8B-B14F-4D97-AF65-F5344CB8AC3E}">
        <p14:creationId xmlns:p14="http://schemas.microsoft.com/office/powerpoint/2010/main" val="3986822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D1F28A3-E945-422F-9FF1-C72274058F55}" type="datetimeFigureOut">
              <a:rPr lang="en-US" smtClean="0"/>
              <a:t>7/24/2023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5B32B03-76B0-4557-A000-5F7CF7DA746D}" type="slidenum">
              <a:rPr lang="en-US" smtClean="0"/>
              <a:t>‹#›</a:t>
            </a:fld>
            <a:endParaRPr lang="en-US"/>
          </a:p>
        </p:txBody>
      </p:sp>
    </p:spTree>
    <p:extLst>
      <p:ext uri="{BB962C8B-B14F-4D97-AF65-F5344CB8AC3E}">
        <p14:creationId xmlns:p14="http://schemas.microsoft.com/office/powerpoint/2010/main" val="385738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1F28A3-E945-422F-9FF1-C72274058F55}"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32B03-76B0-4557-A000-5F7CF7DA746D}" type="slidenum">
              <a:rPr lang="en-US" smtClean="0"/>
              <a:t>‹#›</a:t>
            </a:fld>
            <a:endParaRPr lang="en-US"/>
          </a:p>
        </p:txBody>
      </p:sp>
    </p:spTree>
    <p:extLst>
      <p:ext uri="{BB962C8B-B14F-4D97-AF65-F5344CB8AC3E}">
        <p14:creationId xmlns:p14="http://schemas.microsoft.com/office/powerpoint/2010/main" val="308687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D1F28A3-E945-422F-9FF1-C72274058F55}" type="datetimeFigureOut">
              <a:rPr lang="en-US" smtClean="0"/>
              <a:t>7/24/2023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5B32B03-76B0-4557-A000-5F7CF7DA746D}" type="slidenum">
              <a:rPr lang="en-US" smtClean="0"/>
              <a:t>‹#›</a:t>
            </a:fld>
            <a:endParaRPr lang="en-US"/>
          </a:p>
        </p:txBody>
      </p:sp>
    </p:spTree>
    <p:extLst>
      <p:ext uri="{BB962C8B-B14F-4D97-AF65-F5344CB8AC3E}">
        <p14:creationId xmlns:p14="http://schemas.microsoft.com/office/powerpoint/2010/main" val="39434926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2" Type="http://schemas.openxmlformats.org/officeDocument/2006/relationships/hyperlink" Target="https://youtu.be/V5dQCh4njNc"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youtu.be/MdrIVWWqDl0"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youtu.be/GfO6-Yf2VCE"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EEE7-6431-E7CF-FE44-8DDEA2494159}"/>
              </a:ext>
            </a:extLst>
          </p:cNvPr>
          <p:cNvSpPr>
            <a:spLocks noGrp="1"/>
          </p:cNvSpPr>
          <p:nvPr>
            <p:ph type="ctrTitle"/>
          </p:nvPr>
        </p:nvSpPr>
        <p:spPr>
          <a:xfrm>
            <a:off x="930384" y="3271023"/>
            <a:ext cx="10759439" cy="1432561"/>
          </a:xfrm>
        </p:spPr>
        <p:txBody>
          <a:bodyPr/>
          <a:lstStyle/>
          <a:p>
            <a:pPr algn="ctr"/>
            <a:r>
              <a:rPr lang="en-US" sz="9600" dirty="0">
                <a:solidFill>
                  <a:schemeClr val="accent3">
                    <a:lumMod val="40000"/>
                    <a:lumOff val="60000"/>
                  </a:schemeClr>
                </a:solidFill>
                <a:latin typeface="Amasis MT Pro Medium" panose="02040604050005020304" pitchFamily="18" charset="0"/>
              </a:rPr>
              <a:t>DOT Urine</a:t>
            </a:r>
            <a:br>
              <a:rPr lang="en-US" sz="9600" dirty="0">
                <a:solidFill>
                  <a:schemeClr val="accent3">
                    <a:lumMod val="40000"/>
                    <a:lumOff val="60000"/>
                  </a:schemeClr>
                </a:solidFill>
                <a:latin typeface="Amasis MT Pro Medium" panose="02040604050005020304" pitchFamily="18" charset="0"/>
              </a:rPr>
            </a:br>
            <a:r>
              <a:rPr lang="en-US" sz="9600" dirty="0">
                <a:solidFill>
                  <a:schemeClr val="accent3">
                    <a:lumMod val="40000"/>
                    <a:lumOff val="60000"/>
                  </a:schemeClr>
                </a:solidFill>
                <a:latin typeface="Amasis MT Pro Medium" panose="02040604050005020304" pitchFamily="18" charset="0"/>
              </a:rPr>
              <a:t>Collector Training</a:t>
            </a:r>
          </a:p>
        </p:txBody>
      </p:sp>
      <p:sp>
        <p:nvSpPr>
          <p:cNvPr id="3" name="Subtitle 2">
            <a:extLst>
              <a:ext uri="{FF2B5EF4-FFF2-40B4-BE49-F238E27FC236}">
                <a16:creationId xmlns:a16="http://schemas.microsoft.com/office/drawing/2014/main" id="{552F87EF-D327-C406-B2C6-B312ECA58AD3}"/>
              </a:ext>
            </a:extLst>
          </p:cNvPr>
          <p:cNvSpPr>
            <a:spLocks noGrp="1"/>
          </p:cNvSpPr>
          <p:nvPr>
            <p:ph type="subTitle" idx="1"/>
          </p:nvPr>
        </p:nvSpPr>
        <p:spPr>
          <a:xfrm>
            <a:off x="1612154" y="6014720"/>
            <a:ext cx="10295366" cy="402051"/>
          </a:xfrm>
        </p:spPr>
        <p:txBody>
          <a:bodyPr/>
          <a:lstStyle/>
          <a:p>
            <a:pPr algn="r"/>
            <a:r>
              <a:rPr lang="en-US"/>
              <a:t>49 CFR Part 40 REQUIREMENTS</a:t>
            </a:r>
            <a:endParaRPr lang="en-US" dirty="0"/>
          </a:p>
        </p:txBody>
      </p:sp>
      <p:sp>
        <p:nvSpPr>
          <p:cNvPr id="4" name="Title 1">
            <a:extLst>
              <a:ext uri="{FF2B5EF4-FFF2-40B4-BE49-F238E27FC236}">
                <a16:creationId xmlns:a16="http://schemas.microsoft.com/office/drawing/2014/main" id="{DC331F8C-1776-978D-C613-1652119414BF}"/>
              </a:ext>
            </a:extLst>
          </p:cNvPr>
          <p:cNvSpPr txBox="1">
            <a:spLocks/>
          </p:cNvSpPr>
          <p:nvPr/>
        </p:nvSpPr>
        <p:spPr>
          <a:xfrm>
            <a:off x="8067039" y="3860799"/>
            <a:ext cx="3982721" cy="1432561"/>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8000" dirty="0">
              <a:solidFill>
                <a:schemeClr val="accent3">
                  <a:lumMod val="40000"/>
                  <a:lumOff val="60000"/>
                </a:schemeClr>
              </a:solidFill>
            </a:endParaRPr>
          </a:p>
        </p:txBody>
      </p:sp>
    </p:spTree>
    <p:extLst>
      <p:ext uri="{BB962C8B-B14F-4D97-AF65-F5344CB8AC3E}">
        <p14:creationId xmlns:p14="http://schemas.microsoft.com/office/powerpoint/2010/main" val="226940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467360"/>
            <a:ext cx="10861040" cy="59379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721360"/>
            <a:ext cx="10204768" cy="5455921"/>
          </a:xfrm>
        </p:spPr>
        <p:txBody>
          <a:bodyPr>
            <a:normAutofit/>
          </a:bodyPr>
          <a:lstStyle/>
          <a:p>
            <a:r>
              <a:rPr lang="en-US" b="1" dirty="0">
                <a:solidFill>
                  <a:schemeClr val="bg1"/>
                </a:solidFill>
              </a:rPr>
              <a:t>Federal Transit Administration (FTA)</a:t>
            </a:r>
          </a:p>
          <a:p>
            <a:pPr marL="574675" lvl="1">
              <a:buFont typeface="Wingdings" panose="05000000000000000000" pitchFamily="2" charset="2"/>
              <a:buChar char="§"/>
            </a:pPr>
            <a:r>
              <a:rPr lang="en-US" sz="2000" dirty="0">
                <a:solidFill>
                  <a:schemeClr val="bg1"/>
                </a:solidFill>
              </a:rPr>
              <a:t>Regulates state and local mass transit.</a:t>
            </a:r>
          </a:p>
          <a:p>
            <a:pPr marL="574675" lvl="1">
              <a:buFont typeface="Wingdings" panose="05000000000000000000" pitchFamily="2" charset="2"/>
              <a:buChar char="§"/>
            </a:pPr>
            <a:r>
              <a:rPr lang="en-US" sz="2000" dirty="0">
                <a:solidFill>
                  <a:schemeClr val="bg1"/>
                </a:solidFill>
              </a:rPr>
              <a:t>Mass transit providers, operators of buses, subways, passenger ferry boats and trolleys.</a:t>
            </a:r>
          </a:p>
          <a:p>
            <a:pPr marL="288925" lvl="1" indent="0">
              <a:buNone/>
            </a:pPr>
            <a:endParaRPr lang="en-US" sz="2000" dirty="0">
              <a:solidFill>
                <a:schemeClr val="bg1"/>
              </a:solidFill>
            </a:endParaRPr>
          </a:p>
          <a:p>
            <a:pPr marL="631825" lvl="1" indent="-342900"/>
            <a:r>
              <a:rPr lang="en-US" sz="2000" b="1" dirty="0">
                <a:solidFill>
                  <a:schemeClr val="bg1"/>
                </a:solidFill>
              </a:rPr>
              <a:t>Pipeline and Hazardous Materials Safety Administration (PHMSA)</a:t>
            </a:r>
          </a:p>
          <a:p>
            <a:pPr marL="574675" lvl="1">
              <a:buFont typeface="Wingdings" panose="05000000000000000000" pitchFamily="2" charset="2"/>
              <a:buChar char="§"/>
            </a:pPr>
            <a:r>
              <a:rPr lang="en-US" sz="2000" dirty="0">
                <a:solidFill>
                  <a:schemeClr val="bg1"/>
                </a:solidFill>
              </a:rPr>
              <a:t>Regulates the safety pipelines and hazardous materials transportation.</a:t>
            </a:r>
          </a:p>
          <a:p>
            <a:pPr marL="574675" lvl="1">
              <a:buFont typeface="Wingdings" panose="05000000000000000000" pitchFamily="2" charset="2"/>
              <a:buChar char="§"/>
            </a:pPr>
            <a:r>
              <a:rPr lang="en-US" sz="2000" dirty="0">
                <a:solidFill>
                  <a:schemeClr val="bg1"/>
                </a:solidFill>
              </a:rPr>
              <a:t>Regulates  operators of gas, hazardous liquid and carbon dioxide pipelines, liquefied natural gas facilities.</a:t>
            </a:r>
          </a:p>
          <a:p>
            <a:pPr marL="574675" lvl="1">
              <a:buFont typeface="Wingdings" panose="05000000000000000000" pitchFamily="2" charset="2"/>
              <a:buChar char="§"/>
            </a:pPr>
            <a:endParaRPr lang="en-US" sz="2000" dirty="0">
              <a:solidFill>
                <a:schemeClr val="bg1"/>
              </a:solidFill>
            </a:endParaRPr>
          </a:p>
          <a:p>
            <a:r>
              <a:rPr lang="en-US" sz="2000" b="1" dirty="0">
                <a:solidFill>
                  <a:schemeClr val="bg1"/>
                </a:solidFill>
              </a:rPr>
              <a:t>United States Coast Guard (USCG)</a:t>
            </a:r>
          </a:p>
          <a:p>
            <a:pPr marL="574675" lvl="1">
              <a:buFont typeface="Wingdings" panose="05000000000000000000" pitchFamily="2" charset="2"/>
              <a:buChar char="§"/>
            </a:pPr>
            <a:r>
              <a:rPr lang="en-US" sz="2000" dirty="0">
                <a:solidFill>
                  <a:schemeClr val="bg1"/>
                </a:solidFill>
              </a:rPr>
              <a:t>Regulates commercial boat crews.</a:t>
            </a:r>
          </a:p>
          <a:p>
            <a:pPr marL="0" indent="0">
              <a:buNone/>
            </a:pPr>
            <a:endParaRPr lang="en-US" dirty="0"/>
          </a:p>
        </p:txBody>
      </p:sp>
    </p:spTree>
    <p:extLst>
      <p:ext uri="{BB962C8B-B14F-4D97-AF65-F5344CB8AC3E}">
        <p14:creationId xmlns:p14="http://schemas.microsoft.com/office/powerpoint/2010/main" val="3999174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solidFill>
            <a:schemeClr val="accent2"/>
          </a:solidFill>
          <a:ln>
            <a:noFill/>
          </a:ln>
        </p:spPr>
        <p:txBody>
          <a:bodyPr rtlCol="0" anchor="ctr"/>
          <a:lstStyle/>
          <a:p>
            <a:pPr algn="ctr"/>
            <a:endParaRPr lang="en-US"/>
          </a:p>
        </p:txBody>
      </p:sp>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5256343" y="1411473"/>
            <a:ext cx="6172069" cy="4800598"/>
          </a:xfrm>
        </p:spPr>
        <p:txBody>
          <a:bodyPr vert="horz" lIns="91440" tIns="45720" rIns="91440" bIns="45720" rtlCol="0" anchor="ctr">
            <a:normAutofit fontScale="90000"/>
          </a:bodyPr>
          <a:lstStyle/>
          <a:p>
            <a:pPr lvl="0" algn="ctr"/>
            <a:r>
              <a:rPr lang="en-US" sz="7200" dirty="0"/>
              <a:t>People involved</a:t>
            </a:r>
            <a:br>
              <a:rPr lang="en-US" sz="7200" dirty="0"/>
            </a:br>
            <a:r>
              <a:rPr lang="en-US" sz="7200" dirty="0"/>
              <a:t> in</a:t>
            </a:r>
            <a:br>
              <a:rPr lang="en-US" sz="7200" dirty="0"/>
            </a:br>
            <a:r>
              <a:rPr lang="en-US" sz="7200" dirty="0"/>
              <a:t>Processing</a:t>
            </a:r>
            <a:br>
              <a:rPr lang="en-US" sz="7200" dirty="0"/>
            </a:br>
            <a:br>
              <a:rPr lang="en-US" sz="2000" dirty="0"/>
            </a:br>
            <a:r>
              <a:rPr lang="en-US" sz="4400" dirty="0"/>
              <a:t>(DOT Team Members)</a:t>
            </a:r>
            <a:br>
              <a:rPr lang="en-US" sz="3600" dirty="0"/>
            </a:br>
            <a:endParaRPr lang="en-US" sz="7200" b="0" i="0" kern="1200" dirty="0">
              <a:solidFill>
                <a:schemeClr val="tx1"/>
              </a:solidFill>
              <a:latin typeface="+mj-lt"/>
              <a:ea typeface="+mj-ea"/>
              <a:cs typeface="+mj-cs"/>
            </a:endParaRPr>
          </a:p>
        </p:txBody>
      </p:sp>
    </p:spTree>
    <p:extLst>
      <p:ext uri="{BB962C8B-B14F-4D97-AF65-F5344CB8AC3E}">
        <p14:creationId xmlns:p14="http://schemas.microsoft.com/office/powerpoint/2010/main" val="2951402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467360"/>
            <a:ext cx="10861040" cy="59379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721360"/>
            <a:ext cx="10204768" cy="5455921"/>
          </a:xfrm>
        </p:spPr>
        <p:txBody>
          <a:bodyPr/>
          <a:lstStyle/>
          <a:p>
            <a:r>
              <a:rPr lang="en-US" b="1" dirty="0">
                <a:solidFill>
                  <a:schemeClr val="bg1"/>
                </a:solidFill>
              </a:rPr>
              <a:t>Collector</a:t>
            </a:r>
          </a:p>
          <a:p>
            <a:pPr marL="574675" lvl="1">
              <a:buFont typeface="Wingdings" panose="05000000000000000000" pitchFamily="2" charset="2"/>
              <a:buChar char="§"/>
            </a:pPr>
            <a:r>
              <a:rPr lang="en-US" sz="2000" dirty="0">
                <a:solidFill>
                  <a:schemeClr val="bg1"/>
                </a:solidFill>
              </a:rPr>
              <a:t>Instructs and assists donor in obtaining a urine specimen.</a:t>
            </a:r>
          </a:p>
          <a:p>
            <a:pPr marL="574675" lvl="1">
              <a:buFont typeface="Wingdings" panose="05000000000000000000" pitchFamily="2" charset="2"/>
              <a:buChar char="§"/>
            </a:pPr>
            <a:r>
              <a:rPr lang="en-US" sz="2000" dirty="0">
                <a:solidFill>
                  <a:schemeClr val="bg1"/>
                </a:solidFill>
              </a:rPr>
              <a:t>Completes the paperwork and seals the package while donor is present.</a:t>
            </a:r>
          </a:p>
          <a:p>
            <a:pPr marL="574675" lvl="1">
              <a:buFont typeface="Wingdings" panose="05000000000000000000" pitchFamily="2" charset="2"/>
              <a:buChar char="§"/>
            </a:pPr>
            <a:r>
              <a:rPr lang="en-US" sz="2000" dirty="0">
                <a:solidFill>
                  <a:schemeClr val="bg1"/>
                </a:solidFill>
              </a:rPr>
              <a:t>Ensure shipping of specimen to laboratory for testing.</a:t>
            </a:r>
          </a:p>
          <a:p>
            <a:pPr marL="288925" lvl="1" indent="0">
              <a:buNone/>
            </a:pPr>
            <a:endParaRPr lang="en-US" sz="2000" dirty="0">
              <a:solidFill>
                <a:schemeClr val="bg1"/>
              </a:solidFill>
            </a:endParaRPr>
          </a:p>
          <a:p>
            <a:pPr marL="631825" lvl="1" indent="-342900"/>
            <a:r>
              <a:rPr lang="en-US" sz="2000" b="1" dirty="0">
                <a:solidFill>
                  <a:schemeClr val="bg1"/>
                </a:solidFill>
              </a:rPr>
              <a:t>Consortium/Third-Party Administrator - C/TPA</a:t>
            </a:r>
          </a:p>
          <a:p>
            <a:pPr marL="574675" lvl="1">
              <a:buFont typeface="Wingdings" panose="05000000000000000000" pitchFamily="2" charset="2"/>
              <a:buChar char="§"/>
            </a:pPr>
            <a:r>
              <a:rPr lang="en-US" sz="2000" dirty="0">
                <a:solidFill>
                  <a:schemeClr val="bg1"/>
                </a:solidFill>
              </a:rPr>
              <a:t>Coordinates drug testing on behalf of employers.</a:t>
            </a:r>
          </a:p>
          <a:p>
            <a:pPr marL="574675" lvl="1">
              <a:buFont typeface="Wingdings" panose="05000000000000000000" pitchFamily="2" charset="2"/>
              <a:buChar char="§"/>
            </a:pPr>
            <a:r>
              <a:rPr lang="en-US" sz="2000" dirty="0">
                <a:solidFill>
                  <a:schemeClr val="bg1"/>
                </a:solidFill>
              </a:rPr>
              <a:t>Handles appointments, testing and record maintenance.</a:t>
            </a:r>
          </a:p>
          <a:p>
            <a:pPr marL="574675" lvl="1">
              <a:buFont typeface="Wingdings" panose="05000000000000000000" pitchFamily="2" charset="2"/>
              <a:buChar char="§"/>
            </a:pPr>
            <a:endParaRPr lang="en-US" sz="2000" dirty="0">
              <a:solidFill>
                <a:schemeClr val="bg1"/>
              </a:solidFill>
            </a:endParaRPr>
          </a:p>
          <a:p>
            <a:pPr marL="631825" lvl="1" indent="-342900"/>
            <a:r>
              <a:rPr lang="en-US" sz="2000" b="1" dirty="0">
                <a:solidFill>
                  <a:schemeClr val="bg1"/>
                </a:solidFill>
              </a:rPr>
              <a:t>Designated Employer Representative - DER</a:t>
            </a:r>
          </a:p>
          <a:p>
            <a:pPr marL="574675" lvl="1">
              <a:buFont typeface="Wingdings" panose="05000000000000000000" pitchFamily="2" charset="2"/>
              <a:buChar char="§"/>
            </a:pPr>
            <a:r>
              <a:rPr lang="en-US" sz="2000" dirty="0">
                <a:solidFill>
                  <a:schemeClr val="bg1"/>
                </a:solidFill>
              </a:rPr>
              <a:t>Authorized by employer to receive test results and other information on behalf of the employer.</a:t>
            </a:r>
          </a:p>
          <a:p>
            <a:pPr marL="574675" lvl="1">
              <a:buFont typeface="Wingdings" panose="05000000000000000000" pitchFamily="2" charset="2"/>
              <a:buChar char="§"/>
            </a:pPr>
            <a:r>
              <a:rPr lang="en-US" sz="2000" dirty="0">
                <a:solidFill>
                  <a:schemeClr val="bg1"/>
                </a:solidFill>
              </a:rPr>
              <a:t>Authorized to make important decisions regarding testing.</a:t>
            </a:r>
          </a:p>
          <a:p>
            <a:pPr marL="574675" lvl="1">
              <a:buFont typeface="Wingdings" panose="05000000000000000000" pitchFamily="2" charset="2"/>
              <a:buChar char="§"/>
            </a:pPr>
            <a:endParaRPr lang="en-US" sz="2000" dirty="0">
              <a:solidFill>
                <a:schemeClr val="bg1"/>
              </a:solidFill>
            </a:endParaRPr>
          </a:p>
          <a:p>
            <a:endParaRPr lang="en-US" dirty="0"/>
          </a:p>
        </p:txBody>
      </p:sp>
    </p:spTree>
    <p:extLst>
      <p:ext uri="{BB962C8B-B14F-4D97-AF65-F5344CB8AC3E}">
        <p14:creationId xmlns:p14="http://schemas.microsoft.com/office/powerpoint/2010/main" val="3535022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467360"/>
            <a:ext cx="10861040" cy="59379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721360"/>
            <a:ext cx="10204768" cy="5455921"/>
          </a:xfrm>
        </p:spPr>
        <p:txBody>
          <a:bodyPr/>
          <a:lstStyle/>
          <a:p>
            <a:r>
              <a:rPr lang="en-US" b="1" dirty="0">
                <a:solidFill>
                  <a:schemeClr val="bg1"/>
                </a:solidFill>
              </a:rPr>
              <a:t>Employee (Donor)</a:t>
            </a:r>
          </a:p>
          <a:p>
            <a:pPr marL="574675" lvl="1">
              <a:buFont typeface="Wingdings" panose="05000000000000000000" pitchFamily="2" charset="2"/>
              <a:buChar char="§"/>
            </a:pPr>
            <a:r>
              <a:rPr lang="en-US" sz="2000" dirty="0">
                <a:solidFill>
                  <a:schemeClr val="bg1"/>
                </a:solidFill>
              </a:rPr>
              <a:t>Individual testing for DOT drug and alcohol.</a:t>
            </a:r>
          </a:p>
          <a:p>
            <a:pPr marL="574675" lvl="1">
              <a:buFont typeface="Wingdings" panose="05000000000000000000" pitchFamily="2" charset="2"/>
              <a:buChar char="§"/>
            </a:pPr>
            <a:r>
              <a:rPr lang="en-US" sz="2000" dirty="0">
                <a:solidFill>
                  <a:schemeClr val="bg1"/>
                </a:solidFill>
              </a:rPr>
              <a:t>Usually referred as donor.</a:t>
            </a:r>
          </a:p>
          <a:p>
            <a:pPr marL="288925" lvl="1" indent="0">
              <a:buNone/>
            </a:pPr>
            <a:endParaRPr lang="en-US" sz="2000" dirty="0">
              <a:solidFill>
                <a:schemeClr val="bg1"/>
              </a:solidFill>
            </a:endParaRPr>
          </a:p>
          <a:p>
            <a:pPr marL="631825" lvl="1" indent="-342900"/>
            <a:r>
              <a:rPr lang="en-US" sz="2000" b="1" dirty="0">
                <a:solidFill>
                  <a:schemeClr val="bg1"/>
                </a:solidFill>
              </a:rPr>
              <a:t>Employer</a:t>
            </a:r>
          </a:p>
          <a:p>
            <a:pPr marL="574675" lvl="1">
              <a:buFont typeface="Wingdings" panose="05000000000000000000" pitchFamily="2" charset="2"/>
              <a:buChar char="§"/>
            </a:pPr>
            <a:r>
              <a:rPr lang="en-US" sz="2000" dirty="0">
                <a:solidFill>
                  <a:schemeClr val="bg1"/>
                </a:solidFill>
              </a:rPr>
              <a:t>Sends donor for DOT drug and alcohol testing.</a:t>
            </a:r>
          </a:p>
          <a:p>
            <a:pPr marL="574675" lvl="1">
              <a:buFont typeface="Wingdings" panose="05000000000000000000" pitchFamily="2" charset="2"/>
              <a:buChar char="§"/>
            </a:pPr>
            <a:r>
              <a:rPr lang="en-US" sz="2000" dirty="0">
                <a:solidFill>
                  <a:schemeClr val="bg1"/>
                </a:solidFill>
              </a:rPr>
              <a:t>Delegates tasks to DER to take actions of his behalf.</a:t>
            </a:r>
          </a:p>
          <a:p>
            <a:pPr marL="574675" lvl="1">
              <a:buFont typeface="Wingdings" panose="05000000000000000000" pitchFamily="2" charset="2"/>
              <a:buChar char="§"/>
            </a:pPr>
            <a:endParaRPr lang="en-US" sz="2000" dirty="0">
              <a:solidFill>
                <a:schemeClr val="bg1"/>
              </a:solidFill>
            </a:endParaRPr>
          </a:p>
          <a:p>
            <a:pPr marL="631825" lvl="1" indent="-342900"/>
            <a:r>
              <a:rPr lang="en-US" sz="2000" b="1" dirty="0">
                <a:solidFill>
                  <a:schemeClr val="bg1"/>
                </a:solidFill>
              </a:rPr>
              <a:t>Medical Review Officer - MRO</a:t>
            </a:r>
          </a:p>
          <a:p>
            <a:pPr marL="574675" lvl="1">
              <a:buFont typeface="Wingdings" panose="05000000000000000000" pitchFamily="2" charset="2"/>
              <a:buChar char="§"/>
            </a:pPr>
            <a:r>
              <a:rPr lang="en-US" sz="2000" dirty="0">
                <a:solidFill>
                  <a:schemeClr val="bg1"/>
                </a:solidFill>
              </a:rPr>
              <a:t>Licensed physician who interprets and evaluates.</a:t>
            </a:r>
          </a:p>
          <a:p>
            <a:pPr marL="574675" lvl="1">
              <a:buFont typeface="Wingdings" panose="05000000000000000000" pitchFamily="2" charset="2"/>
              <a:buChar char="§"/>
            </a:pPr>
            <a:r>
              <a:rPr lang="en-US" sz="2000" dirty="0">
                <a:solidFill>
                  <a:schemeClr val="bg1"/>
                </a:solidFill>
              </a:rPr>
              <a:t>Makes the determination of negative or positive results.</a:t>
            </a:r>
          </a:p>
          <a:p>
            <a:pPr marL="574675" lvl="1">
              <a:buFont typeface="Wingdings" panose="05000000000000000000" pitchFamily="2" charset="2"/>
              <a:buChar char="§"/>
            </a:pPr>
            <a:r>
              <a:rPr lang="en-US" sz="2000" dirty="0">
                <a:solidFill>
                  <a:schemeClr val="bg1"/>
                </a:solidFill>
              </a:rPr>
              <a:t>Sends reports to employer or DER.</a:t>
            </a:r>
          </a:p>
          <a:p>
            <a:pPr marL="574675" lvl="1">
              <a:buFont typeface="Wingdings" panose="05000000000000000000" pitchFamily="2" charset="2"/>
              <a:buChar char="§"/>
            </a:pPr>
            <a:endParaRPr lang="en-US" sz="2000" dirty="0">
              <a:solidFill>
                <a:schemeClr val="bg1"/>
              </a:solidFill>
            </a:endParaRPr>
          </a:p>
          <a:p>
            <a:endParaRPr lang="en-US" dirty="0"/>
          </a:p>
        </p:txBody>
      </p:sp>
    </p:spTree>
    <p:extLst>
      <p:ext uri="{BB962C8B-B14F-4D97-AF65-F5344CB8AC3E}">
        <p14:creationId xmlns:p14="http://schemas.microsoft.com/office/powerpoint/2010/main" val="1823729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solidFill>
            <a:schemeClr val="accent2"/>
          </a:solidFill>
          <a:ln>
            <a:noFill/>
          </a:ln>
        </p:spPr>
        <p:txBody>
          <a:bodyPr rtlCol="0" anchor="ctr"/>
          <a:lstStyle/>
          <a:p>
            <a:pPr algn="ctr"/>
            <a:endParaRPr lang="en-US"/>
          </a:p>
        </p:txBody>
      </p:sp>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5282512" y="1028700"/>
            <a:ext cx="6172069" cy="4800598"/>
          </a:xfrm>
        </p:spPr>
        <p:txBody>
          <a:bodyPr vert="horz" lIns="91440" tIns="45720" rIns="91440" bIns="45720" rtlCol="0" anchor="ctr">
            <a:normAutofit/>
          </a:bodyPr>
          <a:lstStyle/>
          <a:p>
            <a:pPr algn="ctr"/>
            <a:r>
              <a:rPr lang="en-US" sz="6500" dirty="0">
                <a:solidFill>
                  <a:prstClr val="white"/>
                </a:solidFill>
                <a:latin typeface="Century Gothic" panose="020B0502020202020204"/>
                <a:ea typeface="+mn-ea"/>
                <a:cs typeface="+mn-cs"/>
              </a:rPr>
              <a:t>Donor</a:t>
            </a:r>
            <a:br>
              <a:rPr lang="en-US" sz="3600" b="0" i="0" dirty="0">
                <a:solidFill>
                  <a:schemeClr val="bg1"/>
                </a:solidFill>
                <a:latin typeface="+mj-lt"/>
                <a:ea typeface="+mj-ea"/>
                <a:cs typeface="+mj-cs"/>
              </a:rPr>
            </a:br>
            <a:r>
              <a:rPr lang="en-US" sz="6500" dirty="0">
                <a:solidFill>
                  <a:prstClr val="white"/>
                </a:solidFill>
                <a:latin typeface="Century Gothic" panose="020B0502020202020204"/>
                <a:ea typeface="+mn-ea"/>
                <a:cs typeface="+mn-cs"/>
              </a:rPr>
              <a:t>Refusal to Test</a:t>
            </a:r>
            <a:br>
              <a:rPr lang="en-US" sz="6500" dirty="0">
                <a:solidFill>
                  <a:prstClr val="white"/>
                </a:solidFill>
                <a:latin typeface="Century Gothic" panose="020B0502020202020204"/>
                <a:ea typeface="+mn-ea"/>
                <a:cs typeface="+mn-cs"/>
              </a:rPr>
            </a:br>
            <a:endParaRPr lang="en-US" sz="6500" dirty="0">
              <a:solidFill>
                <a:prstClr val="white"/>
              </a:solidFill>
              <a:latin typeface="Century Gothic" panose="020B0502020202020204"/>
              <a:ea typeface="+mn-ea"/>
              <a:cs typeface="+mn-cs"/>
            </a:endParaRPr>
          </a:p>
        </p:txBody>
      </p:sp>
    </p:spTree>
    <p:extLst>
      <p:ext uri="{BB962C8B-B14F-4D97-AF65-F5344CB8AC3E}">
        <p14:creationId xmlns:p14="http://schemas.microsoft.com/office/powerpoint/2010/main" val="249191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371600"/>
            <a:ext cx="10861040" cy="50336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371600"/>
            <a:ext cx="10204768" cy="4805681"/>
          </a:xfrm>
        </p:spPr>
        <p:txBody>
          <a:bodyPr/>
          <a:lstStyle/>
          <a:p>
            <a:pPr marL="288925" lvl="1" indent="0">
              <a:buNone/>
            </a:pPr>
            <a:endParaRPr lang="en-US" sz="2000" b="1" dirty="0">
              <a:solidFill>
                <a:schemeClr val="bg1"/>
              </a:solidFill>
            </a:endParaRPr>
          </a:p>
          <a:p>
            <a:pPr marL="288925" lvl="1" indent="0">
              <a:buNone/>
            </a:pPr>
            <a:r>
              <a:rPr lang="en-US" sz="2000" b="1" dirty="0">
                <a:solidFill>
                  <a:schemeClr val="bg1"/>
                </a:solidFill>
              </a:rPr>
              <a:t>Refusal to testing or Refusal to submi</a:t>
            </a:r>
            <a:r>
              <a:rPr lang="en-US" sz="2000" dirty="0">
                <a:solidFill>
                  <a:schemeClr val="bg1"/>
                </a:solidFill>
              </a:rPr>
              <a:t>t </a:t>
            </a:r>
          </a:p>
          <a:p>
            <a:pPr marL="631825" lvl="1" indent="-342900"/>
            <a:r>
              <a:rPr lang="en-US" sz="2000" dirty="0">
                <a:solidFill>
                  <a:schemeClr val="bg1"/>
                </a:solidFill>
              </a:rPr>
              <a:t>Same meaning</a:t>
            </a:r>
          </a:p>
          <a:p>
            <a:pPr marL="631825" lvl="1" indent="-342900"/>
            <a:r>
              <a:rPr lang="en-US" sz="2000" dirty="0">
                <a:solidFill>
                  <a:schemeClr val="bg1"/>
                </a:solidFill>
              </a:rPr>
              <a:t>Terms are used interchangeably</a:t>
            </a:r>
          </a:p>
          <a:p>
            <a:pPr marL="288925" lvl="1" indent="0">
              <a:buNone/>
            </a:pPr>
            <a:endParaRPr lang="en-US" sz="2000" dirty="0">
              <a:solidFill>
                <a:schemeClr val="bg1"/>
              </a:solidFill>
            </a:endParaRPr>
          </a:p>
          <a:p>
            <a:pPr marL="288925" lvl="1" indent="0">
              <a:buNone/>
            </a:pPr>
            <a:r>
              <a:rPr lang="en-US" sz="2000" b="1" dirty="0">
                <a:solidFill>
                  <a:schemeClr val="bg1"/>
                </a:solidFill>
              </a:rPr>
              <a:t>Donor refusing to submit to a drug and alcohol test</a:t>
            </a:r>
          </a:p>
          <a:p>
            <a:pPr marL="631825" lvl="1" indent="-342900"/>
            <a:r>
              <a:rPr lang="en-US" sz="2000" dirty="0">
                <a:solidFill>
                  <a:schemeClr val="bg1"/>
                </a:solidFill>
              </a:rPr>
              <a:t>According to regulations it is = to testing positive</a:t>
            </a:r>
          </a:p>
          <a:p>
            <a:pPr marL="288925" lvl="1" indent="0">
              <a:buNone/>
            </a:pPr>
            <a:endParaRPr lang="en-US" sz="2000" dirty="0">
              <a:solidFill>
                <a:schemeClr val="bg1"/>
              </a:solidFill>
            </a:endParaRPr>
          </a:p>
          <a:p>
            <a:endParaRPr lang="en-US" dirty="0"/>
          </a:p>
        </p:txBody>
      </p:sp>
      <p:sp>
        <p:nvSpPr>
          <p:cNvPr id="2" name="TextBox 1">
            <a:extLst>
              <a:ext uri="{FF2B5EF4-FFF2-40B4-BE49-F238E27FC236}">
                <a16:creationId xmlns:a16="http://schemas.microsoft.com/office/drawing/2014/main" id="{BBDAB32E-06DF-0A6B-76D8-9A4F3FCFA8FC}"/>
              </a:ext>
            </a:extLst>
          </p:cNvPr>
          <p:cNvSpPr txBox="1"/>
          <p:nvPr/>
        </p:nvSpPr>
        <p:spPr>
          <a:xfrm>
            <a:off x="883920" y="452718"/>
            <a:ext cx="6528390" cy="584775"/>
          </a:xfrm>
          <a:prstGeom prst="rect">
            <a:avLst/>
          </a:prstGeom>
          <a:noFill/>
        </p:spPr>
        <p:txBody>
          <a:bodyPr wrap="square" rtlCol="0">
            <a:spAutoFit/>
          </a:bodyPr>
          <a:lstStyle/>
          <a:p>
            <a:r>
              <a:rPr lang="en-US" sz="3200" b="0" i="0" kern="1200" dirty="0">
                <a:solidFill>
                  <a:schemeClr val="tx1"/>
                </a:solidFill>
                <a:latin typeface="+mj-lt"/>
                <a:ea typeface="+mj-ea"/>
                <a:cs typeface="+mj-cs"/>
              </a:rPr>
              <a:t>Donor – Refusal to Test</a:t>
            </a:r>
            <a:endParaRPr lang="en-US" sz="3200" dirty="0"/>
          </a:p>
        </p:txBody>
      </p:sp>
    </p:spTree>
    <p:extLst>
      <p:ext uri="{BB962C8B-B14F-4D97-AF65-F5344CB8AC3E}">
        <p14:creationId xmlns:p14="http://schemas.microsoft.com/office/powerpoint/2010/main" val="2621007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037493"/>
            <a:ext cx="10861040" cy="53677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201480"/>
            <a:ext cx="10204768" cy="5050464"/>
          </a:xfrm>
        </p:spPr>
        <p:txBody>
          <a:bodyPr>
            <a:normAutofit/>
          </a:bodyPr>
          <a:lstStyle/>
          <a:p>
            <a:r>
              <a:rPr lang="en-US" dirty="0">
                <a:solidFill>
                  <a:schemeClr val="bg1"/>
                </a:solidFill>
              </a:rPr>
              <a:t>Not showing to the collection site for testing.</a:t>
            </a:r>
          </a:p>
          <a:p>
            <a:r>
              <a:rPr lang="en-US" dirty="0">
                <a:solidFill>
                  <a:schemeClr val="bg1"/>
                </a:solidFill>
              </a:rPr>
              <a:t>Leaving the collection site before finalizing the collection process.</a:t>
            </a:r>
          </a:p>
          <a:p>
            <a:r>
              <a:rPr lang="en-US" dirty="0">
                <a:solidFill>
                  <a:schemeClr val="bg1"/>
                </a:solidFill>
              </a:rPr>
              <a:t>Decline, unwilling or unable to provide urine specimen.</a:t>
            </a:r>
          </a:p>
          <a:p>
            <a:r>
              <a:rPr lang="en-US" dirty="0">
                <a:solidFill>
                  <a:schemeClr val="bg1"/>
                </a:solidFill>
              </a:rPr>
              <a:t>Refuse to be observed or monitored as per regulations.</a:t>
            </a:r>
          </a:p>
          <a:p>
            <a:r>
              <a:rPr lang="en-US" dirty="0">
                <a:solidFill>
                  <a:schemeClr val="bg1"/>
                </a:solidFill>
              </a:rPr>
              <a:t>Decline to be tested a second time if necessary.</a:t>
            </a:r>
          </a:p>
          <a:p>
            <a:r>
              <a:rPr lang="en-US" dirty="0">
                <a:solidFill>
                  <a:schemeClr val="bg1"/>
                </a:solidFill>
              </a:rPr>
              <a:t>Refuse the MRO’s request to an evaluation of medical examination.</a:t>
            </a:r>
          </a:p>
          <a:p>
            <a:r>
              <a:rPr lang="en-US" dirty="0">
                <a:solidFill>
                  <a:schemeClr val="bg1"/>
                </a:solidFill>
              </a:rPr>
              <a:t>Donor discloses to have adulterated or substituted the urine specimen.</a:t>
            </a:r>
          </a:p>
          <a:p>
            <a:r>
              <a:rPr lang="en-US" dirty="0">
                <a:solidFill>
                  <a:schemeClr val="bg1"/>
                </a:solidFill>
              </a:rPr>
              <a:t>Refuse to adhere to instructions when asked to raise and lower clothing and to turn around to permit the observer to determine if the donor has a prosthetic or other device that could be used to interfere with the collection process.</a:t>
            </a:r>
          </a:p>
          <a:p>
            <a:r>
              <a:rPr lang="en-US" dirty="0">
                <a:solidFill>
                  <a:schemeClr val="bg1"/>
                </a:solidFill>
              </a:rPr>
              <a:t>Use of a prosthetic or other device that could be used to interfere with the collection process.</a:t>
            </a:r>
          </a:p>
          <a:p>
            <a:endParaRPr lang="en-US" dirty="0">
              <a:solidFill>
                <a:schemeClr val="accent4">
                  <a:lumMod val="50000"/>
                </a:schemeClr>
              </a:solidFill>
            </a:endParaRPr>
          </a:p>
          <a:p>
            <a:endParaRPr lang="en-US" dirty="0">
              <a:solidFill>
                <a:schemeClr val="accent4">
                  <a:lumMod val="50000"/>
                </a:schemeClr>
              </a:solidFill>
            </a:endParaRPr>
          </a:p>
          <a:p>
            <a:endParaRPr lang="en-US" dirty="0">
              <a:solidFill>
                <a:schemeClr val="accent4">
                  <a:lumMod val="50000"/>
                </a:schemeClr>
              </a:solidFill>
            </a:endParaRPr>
          </a:p>
          <a:p>
            <a:endParaRPr lang="en-US" dirty="0">
              <a:solidFill>
                <a:schemeClr val="accent4">
                  <a:lumMod val="50000"/>
                </a:schemeClr>
              </a:solidFill>
            </a:endParaRPr>
          </a:p>
        </p:txBody>
      </p:sp>
      <p:sp>
        <p:nvSpPr>
          <p:cNvPr id="2" name="TextBox 1">
            <a:extLst>
              <a:ext uri="{FF2B5EF4-FFF2-40B4-BE49-F238E27FC236}">
                <a16:creationId xmlns:a16="http://schemas.microsoft.com/office/drawing/2014/main" id="{BBDAB32E-06DF-0A6B-76D8-9A4F3FCFA8FC}"/>
              </a:ext>
            </a:extLst>
          </p:cNvPr>
          <p:cNvSpPr txBox="1"/>
          <p:nvPr/>
        </p:nvSpPr>
        <p:spPr>
          <a:xfrm>
            <a:off x="894553" y="370724"/>
            <a:ext cx="6528390" cy="584775"/>
          </a:xfrm>
          <a:prstGeom prst="rect">
            <a:avLst/>
          </a:prstGeom>
          <a:noFill/>
        </p:spPr>
        <p:txBody>
          <a:bodyPr wrap="square" rtlCol="0">
            <a:spAutoFit/>
          </a:bodyPr>
          <a:lstStyle/>
          <a:p>
            <a:r>
              <a:rPr lang="en-US" sz="3200" b="0" i="0" kern="1200" dirty="0">
                <a:solidFill>
                  <a:schemeClr val="tx1"/>
                </a:solidFill>
                <a:latin typeface="+mj-lt"/>
                <a:ea typeface="+mj-ea"/>
                <a:cs typeface="+mj-cs"/>
              </a:rPr>
              <a:t>Reasons </a:t>
            </a:r>
            <a:r>
              <a:rPr lang="en-US" sz="3200" dirty="0">
                <a:latin typeface="+mj-lt"/>
                <a:ea typeface="+mj-ea"/>
                <a:cs typeface="+mj-cs"/>
              </a:rPr>
              <a:t>- </a:t>
            </a:r>
            <a:r>
              <a:rPr lang="en-US" sz="3200" b="0" i="0" kern="1200" dirty="0">
                <a:solidFill>
                  <a:schemeClr val="tx1"/>
                </a:solidFill>
                <a:latin typeface="+mj-lt"/>
                <a:ea typeface="+mj-ea"/>
                <a:cs typeface="+mj-cs"/>
              </a:rPr>
              <a:t>Refusal to Test</a:t>
            </a:r>
            <a:endParaRPr lang="en-US" sz="3200" dirty="0"/>
          </a:p>
        </p:txBody>
      </p:sp>
    </p:spTree>
    <p:extLst>
      <p:ext uri="{BB962C8B-B14F-4D97-AF65-F5344CB8AC3E}">
        <p14:creationId xmlns:p14="http://schemas.microsoft.com/office/powerpoint/2010/main" val="3273341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solidFill>
            <a:schemeClr val="accent2"/>
          </a:solidFill>
          <a:ln>
            <a:noFill/>
          </a:ln>
        </p:spPr>
        <p:txBody>
          <a:bodyPr rtlCol="0" anchor="ctr"/>
          <a:lstStyle/>
          <a:p>
            <a:pPr algn="ctr"/>
            <a:endParaRPr lang="en-US"/>
          </a:p>
        </p:txBody>
      </p:sp>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5282512" y="1028700"/>
            <a:ext cx="6172069" cy="4800598"/>
          </a:xfrm>
        </p:spPr>
        <p:txBody>
          <a:bodyPr vert="horz" lIns="91440" tIns="45720" rIns="91440" bIns="45720" rtlCol="0" anchor="ctr">
            <a:normAutofit/>
          </a:bodyPr>
          <a:lstStyle/>
          <a:p>
            <a:pPr algn="ctr"/>
            <a:r>
              <a:rPr lang="en-US" sz="7200" dirty="0"/>
              <a:t>DOT/Non-DOT Drugs</a:t>
            </a:r>
            <a:br>
              <a:rPr lang="en-US" sz="4400" dirty="0"/>
            </a:br>
            <a:endParaRPr lang="en-US" sz="7200" b="0" i="0" kern="1200" dirty="0">
              <a:solidFill>
                <a:schemeClr val="tx1"/>
              </a:solidFill>
              <a:latin typeface="+mj-lt"/>
              <a:ea typeface="+mj-ea"/>
              <a:cs typeface="+mj-cs"/>
            </a:endParaRPr>
          </a:p>
        </p:txBody>
      </p:sp>
    </p:spTree>
    <p:extLst>
      <p:ext uri="{BB962C8B-B14F-4D97-AF65-F5344CB8AC3E}">
        <p14:creationId xmlns:p14="http://schemas.microsoft.com/office/powerpoint/2010/main" val="80521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099983-1DFC-7D3B-6528-C37F36ED8032}"/>
              </a:ext>
            </a:extLst>
          </p:cNvPr>
          <p:cNvSpPr/>
          <p:nvPr/>
        </p:nvSpPr>
        <p:spPr>
          <a:xfrm>
            <a:off x="744279" y="1360967"/>
            <a:ext cx="9686065" cy="52099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EFA67A-B7E0-F578-25B8-932CA672BA17}"/>
              </a:ext>
            </a:extLst>
          </p:cNvPr>
          <p:cNvSpPr>
            <a:spLocks noGrp="1"/>
          </p:cNvSpPr>
          <p:nvPr>
            <p:ph type="title"/>
          </p:nvPr>
        </p:nvSpPr>
        <p:spPr/>
        <p:txBody>
          <a:bodyPr/>
          <a:lstStyle/>
          <a:p>
            <a:r>
              <a:rPr lang="en-US" dirty="0"/>
              <a:t>DOT/Non-DOT Drugs</a:t>
            </a:r>
          </a:p>
        </p:txBody>
      </p:sp>
      <p:sp>
        <p:nvSpPr>
          <p:cNvPr id="3" name="Content Placeholder 2">
            <a:extLst>
              <a:ext uri="{FF2B5EF4-FFF2-40B4-BE49-F238E27FC236}">
                <a16:creationId xmlns:a16="http://schemas.microsoft.com/office/drawing/2014/main" id="{391483F1-C89D-75FF-AFFF-B10778CED4B5}"/>
              </a:ext>
            </a:extLst>
          </p:cNvPr>
          <p:cNvSpPr>
            <a:spLocks noGrp="1"/>
          </p:cNvSpPr>
          <p:nvPr>
            <p:ph idx="1"/>
          </p:nvPr>
        </p:nvSpPr>
        <p:spPr/>
        <p:txBody>
          <a:bodyPr/>
          <a:lstStyle/>
          <a:p>
            <a:pPr marL="0" indent="0">
              <a:buNone/>
            </a:pPr>
            <a:r>
              <a:rPr lang="en-US" b="1" dirty="0">
                <a:solidFill>
                  <a:schemeClr val="bg1"/>
                </a:solidFill>
              </a:rPr>
              <a:t>5 prohibited control substance </a:t>
            </a:r>
          </a:p>
          <a:p>
            <a:pPr marL="0" indent="0">
              <a:buNone/>
            </a:pPr>
            <a:endParaRPr lang="en-US" dirty="0">
              <a:solidFill>
                <a:schemeClr val="bg1"/>
              </a:solidFill>
            </a:endParaRPr>
          </a:p>
          <a:p>
            <a:pPr marL="457200" indent="-457200">
              <a:buFont typeface="+mj-lt"/>
              <a:buAutoNum type="arabicPeriod"/>
            </a:pPr>
            <a:r>
              <a:rPr lang="en-US" dirty="0">
                <a:solidFill>
                  <a:schemeClr val="bg1"/>
                </a:solidFill>
              </a:rPr>
              <a:t>Marijuana</a:t>
            </a:r>
          </a:p>
          <a:p>
            <a:pPr marL="457200" indent="-457200">
              <a:buFont typeface="+mj-lt"/>
              <a:buAutoNum type="arabicPeriod"/>
            </a:pPr>
            <a:r>
              <a:rPr lang="en-US" dirty="0">
                <a:solidFill>
                  <a:schemeClr val="bg1"/>
                </a:solidFill>
              </a:rPr>
              <a:t>Cocaine</a:t>
            </a:r>
          </a:p>
          <a:p>
            <a:pPr marL="457200" indent="-457200">
              <a:buFont typeface="+mj-lt"/>
              <a:buAutoNum type="arabicPeriod"/>
            </a:pPr>
            <a:r>
              <a:rPr lang="en-US" dirty="0">
                <a:solidFill>
                  <a:schemeClr val="bg1"/>
                </a:solidFill>
              </a:rPr>
              <a:t>Amphetamines</a:t>
            </a:r>
          </a:p>
          <a:p>
            <a:pPr marL="457200" indent="-457200">
              <a:buFont typeface="+mj-lt"/>
              <a:buAutoNum type="arabicPeriod"/>
            </a:pPr>
            <a:r>
              <a:rPr lang="en-US" dirty="0">
                <a:solidFill>
                  <a:schemeClr val="bg1"/>
                </a:solidFill>
              </a:rPr>
              <a:t>Opiates</a:t>
            </a:r>
          </a:p>
          <a:p>
            <a:pPr marL="457200" indent="-457200">
              <a:buFont typeface="+mj-lt"/>
              <a:buAutoNum type="arabicPeriod"/>
            </a:pPr>
            <a:r>
              <a:rPr lang="en-US" dirty="0">
                <a:solidFill>
                  <a:schemeClr val="bg1"/>
                </a:solidFill>
              </a:rPr>
              <a:t>Phencyclidine (PCP)</a:t>
            </a:r>
          </a:p>
        </p:txBody>
      </p:sp>
    </p:spTree>
    <p:extLst>
      <p:ext uri="{BB962C8B-B14F-4D97-AF65-F5344CB8AC3E}">
        <p14:creationId xmlns:p14="http://schemas.microsoft.com/office/powerpoint/2010/main" val="654294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solidFill>
            <a:schemeClr val="accent2"/>
          </a:solidFill>
          <a:ln>
            <a:noFill/>
          </a:ln>
        </p:spPr>
        <p:txBody>
          <a:bodyPr rtlCol="0" anchor="ctr"/>
          <a:lstStyle/>
          <a:p>
            <a:pPr algn="ctr"/>
            <a:endParaRPr lang="en-US"/>
          </a:p>
        </p:txBody>
      </p:sp>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5282512" y="1028700"/>
            <a:ext cx="6172069" cy="4800598"/>
          </a:xfrm>
        </p:spPr>
        <p:txBody>
          <a:bodyPr vert="horz" lIns="91440" tIns="45720" rIns="91440" bIns="45720" rtlCol="0" anchor="ctr">
            <a:normAutofit/>
          </a:bodyPr>
          <a:lstStyle/>
          <a:p>
            <a:pPr algn="ctr"/>
            <a:r>
              <a:rPr lang="en-US" sz="6500" dirty="0">
                <a:solidFill>
                  <a:prstClr val="white"/>
                </a:solidFill>
                <a:latin typeface="Century Gothic" panose="020B0502020202020204"/>
                <a:ea typeface="+mn-ea"/>
                <a:cs typeface="+mn-cs"/>
              </a:rPr>
              <a:t>6 Reasons for Testing</a:t>
            </a:r>
            <a:endParaRPr lang="en-US" sz="7200" b="0" i="0" kern="1200" dirty="0">
              <a:solidFill>
                <a:schemeClr val="tx1"/>
              </a:solidFill>
              <a:latin typeface="+mj-lt"/>
              <a:ea typeface="+mj-ea"/>
              <a:cs typeface="+mj-cs"/>
            </a:endParaRPr>
          </a:p>
        </p:txBody>
      </p:sp>
    </p:spTree>
    <p:extLst>
      <p:ext uri="{BB962C8B-B14F-4D97-AF65-F5344CB8AC3E}">
        <p14:creationId xmlns:p14="http://schemas.microsoft.com/office/powerpoint/2010/main" val="3074157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solidFill>
            <a:schemeClr val="accent2"/>
          </a:solidFill>
          <a:ln>
            <a:noFill/>
          </a:ln>
        </p:spPr>
        <p:txBody>
          <a:bodyPr rtlCol="0" anchor="ctr"/>
          <a:lstStyle/>
          <a:p>
            <a:pPr algn="ctr"/>
            <a:endParaRPr lang="en-US"/>
          </a:p>
        </p:txBody>
      </p:sp>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5256343" y="1411473"/>
            <a:ext cx="6630857" cy="4800598"/>
          </a:xfrm>
        </p:spPr>
        <p:txBody>
          <a:bodyPr vert="horz" lIns="91440" tIns="45720" rIns="91440" bIns="45720" rtlCol="0" anchor="ctr">
            <a:normAutofit/>
          </a:bodyPr>
          <a:lstStyle/>
          <a:p>
            <a:pPr lvl="0" algn="ctr"/>
            <a:r>
              <a:rPr lang="en-US" sz="7200" dirty="0"/>
              <a:t>Collector</a:t>
            </a:r>
            <a:br>
              <a:rPr lang="en-US" sz="3600" dirty="0"/>
            </a:br>
            <a:endParaRPr lang="en-US" sz="7200" b="0" i="0" kern="1200" dirty="0">
              <a:solidFill>
                <a:schemeClr val="tx1"/>
              </a:solidFill>
              <a:latin typeface="+mj-lt"/>
              <a:ea typeface="+mj-ea"/>
              <a:cs typeface="+mj-cs"/>
            </a:endParaRPr>
          </a:p>
        </p:txBody>
      </p:sp>
    </p:spTree>
    <p:extLst>
      <p:ext uri="{BB962C8B-B14F-4D97-AF65-F5344CB8AC3E}">
        <p14:creationId xmlns:p14="http://schemas.microsoft.com/office/powerpoint/2010/main" val="2386350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1424764" y="520995"/>
            <a:ext cx="10029818" cy="5308303"/>
          </a:xfrm>
        </p:spPr>
        <p:txBody>
          <a:bodyPr vert="horz" lIns="91440" tIns="45720" rIns="91440" bIns="45720" rtlCol="0" anchor="ctr">
            <a:normAutofit/>
          </a:bodyPr>
          <a:lstStyle/>
          <a:p>
            <a:pPr marL="574675" indent="-574675"/>
            <a:br>
              <a:rPr lang="en-US" sz="4000" dirty="0"/>
            </a:br>
            <a:r>
              <a:rPr lang="en-US" sz="3600" dirty="0"/>
              <a:t>1. 	Pre-Employment</a:t>
            </a:r>
            <a:br>
              <a:rPr lang="en-US" sz="3600" dirty="0"/>
            </a:br>
            <a:r>
              <a:rPr lang="en-US" sz="3600" dirty="0"/>
              <a:t>2.	Random</a:t>
            </a:r>
            <a:br>
              <a:rPr lang="en-US" sz="3600" dirty="0"/>
            </a:br>
            <a:r>
              <a:rPr lang="en-US" sz="3600" dirty="0"/>
              <a:t>3.	Post-Accident</a:t>
            </a:r>
            <a:br>
              <a:rPr lang="en-US" sz="3600" dirty="0"/>
            </a:br>
            <a:r>
              <a:rPr lang="en-US" sz="3600" dirty="0"/>
              <a:t>4.	Reasonable-Suspicion</a:t>
            </a:r>
            <a:br>
              <a:rPr lang="en-US" sz="3600" dirty="0"/>
            </a:br>
            <a:r>
              <a:rPr lang="en-US" sz="3600" dirty="0"/>
              <a:t>5.	Return-to-Duty</a:t>
            </a:r>
            <a:br>
              <a:rPr lang="en-US" sz="3600" dirty="0"/>
            </a:br>
            <a:r>
              <a:rPr lang="en-US" sz="3600" dirty="0"/>
              <a:t>6.	Follow-Up</a:t>
            </a:r>
            <a:br>
              <a:rPr lang="en-US" sz="3600" dirty="0"/>
            </a:br>
            <a:endParaRPr lang="en-US" sz="3600" b="0" i="0" kern="1200" dirty="0">
              <a:solidFill>
                <a:schemeClr val="tx1"/>
              </a:solidFill>
              <a:latin typeface="+mj-lt"/>
              <a:ea typeface="+mj-ea"/>
              <a:cs typeface="+mj-cs"/>
            </a:endParaRPr>
          </a:p>
        </p:txBody>
      </p:sp>
    </p:spTree>
    <p:extLst>
      <p:ext uri="{BB962C8B-B14F-4D97-AF65-F5344CB8AC3E}">
        <p14:creationId xmlns:p14="http://schemas.microsoft.com/office/powerpoint/2010/main" val="165595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169581"/>
            <a:ext cx="10861040" cy="5390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265274"/>
            <a:ext cx="10204768" cy="5140008"/>
          </a:xfrm>
        </p:spPr>
        <p:txBody>
          <a:bodyPr>
            <a:normAutofit lnSpcReduction="10000"/>
          </a:bodyPr>
          <a:lstStyle/>
          <a:p>
            <a:r>
              <a:rPr lang="en-US" sz="2400" b="1" dirty="0">
                <a:solidFill>
                  <a:schemeClr val="bg1"/>
                </a:solidFill>
              </a:rPr>
              <a:t>1.	Pre-Employment</a:t>
            </a:r>
          </a:p>
          <a:p>
            <a:pPr lvl="2">
              <a:buFont typeface="Wingdings" panose="05000000000000000000" pitchFamily="2" charset="2"/>
              <a:buChar char="§"/>
            </a:pPr>
            <a:r>
              <a:rPr lang="en-US" sz="2000" dirty="0">
                <a:solidFill>
                  <a:schemeClr val="bg1"/>
                </a:solidFill>
              </a:rPr>
              <a:t>Donor must test before beginning work at the place of employment.</a:t>
            </a:r>
          </a:p>
          <a:p>
            <a:pPr lvl="2">
              <a:buFont typeface="Wingdings" panose="05000000000000000000" pitchFamily="2" charset="2"/>
              <a:buChar char="§"/>
            </a:pPr>
            <a:r>
              <a:rPr lang="en-US" sz="2000" dirty="0">
                <a:solidFill>
                  <a:schemeClr val="bg1"/>
                </a:solidFill>
              </a:rPr>
              <a:t>Results must be negative before starting employment.</a:t>
            </a:r>
          </a:p>
          <a:p>
            <a:pPr lvl="2">
              <a:buFont typeface="Wingdings" panose="05000000000000000000" pitchFamily="2" charset="2"/>
              <a:buChar char="§"/>
            </a:pPr>
            <a:r>
              <a:rPr lang="en-US" sz="2000" dirty="0">
                <a:solidFill>
                  <a:schemeClr val="bg1"/>
                </a:solidFill>
              </a:rPr>
              <a:t>Employer may employ individual even if positive (case by case).</a:t>
            </a:r>
          </a:p>
          <a:p>
            <a:pPr lvl="2">
              <a:buFont typeface="Wingdings" panose="05000000000000000000" pitchFamily="2" charset="2"/>
              <a:buChar char="§"/>
            </a:pPr>
            <a:r>
              <a:rPr lang="en-US" sz="2000" dirty="0">
                <a:solidFill>
                  <a:schemeClr val="bg1"/>
                </a:solidFill>
              </a:rPr>
              <a:t>Individual will be required to be evaluated by a qualified substance abuse professional and complete a rehabilitative return-do-duty process.</a:t>
            </a:r>
          </a:p>
          <a:p>
            <a:pPr lvl="2">
              <a:buFont typeface="Wingdings" panose="05000000000000000000" pitchFamily="2" charset="2"/>
              <a:buChar char="§"/>
            </a:pPr>
            <a:endParaRPr lang="en-US" sz="2000" dirty="0">
              <a:solidFill>
                <a:schemeClr val="bg1"/>
              </a:solidFill>
            </a:endParaRPr>
          </a:p>
          <a:p>
            <a:r>
              <a:rPr lang="en-US" sz="2400" b="1" dirty="0">
                <a:solidFill>
                  <a:schemeClr val="bg1"/>
                </a:solidFill>
              </a:rPr>
              <a:t>2.	Random</a:t>
            </a:r>
          </a:p>
          <a:p>
            <a:pPr lvl="2"/>
            <a:r>
              <a:rPr lang="en-US" sz="2000" dirty="0">
                <a:solidFill>
                  <a:schemeClr val="bg1"/>
                </a:solidFill>
              </a:rPr>
              <a:t>Tests are unannounced.</a:t>
            </a:r>
          </a:p>
          <a:p>
            <a:pPr lvl="2"/>
            <a:r>
              <a:rPr lang="en-US" sz="2000" dirty="0">
                <a:solidFill>
                  <a:schemeClr val="bg1"/>
                </a:solidFill>
              </a:rPr>
              <a:t>Some individual may test several times in the year/some not at all.</a:t>
            </a:r>
          </a:p>
          <a:p>
            <a:pPr lvl="2"/>
            <a:r>
              <a:rPr lang="en-US" sz="2000" dirty="0">
                <a:solidFill>
                  <a:schemeClr val="bg1"/>
                </a:solidFill>
              </a:rPr>
              <a:t>Individual in the pool stays in the pool and will test randomly.</a:t>
            </a:r>
          </a:p>
          <a:p>
            <a:pPr lvl="2"/>
            <a:r>
              <a:rPr lang="en-US" sz="2000" dirty="0">
                <a:solidFill>
                  <a:schemeClr val="bg1"/>
                </a:solidFill>
              </a:rPr>
              <a:t>Selection process is computer-generated.</a:t>
            </a:r>
          </a:p>
        </p:txBody>
      </p:sp>
      <p:sp>
        <p:nvSpPr>
          <p:cNvPr id="2" name="TextBox 1">
            <a:extLst>
              <a:ext uri="{FF2B5EF4-FFF2-40B4-BE49-F238E27FC236}">
                <a16:creationId xmlns:a16="http://schemas.microsoft.com/office/drawing/2014/main" id="{BBDAB32E-06DF-0A6B-76D8-9A4F3FCFA8FC}"/>
              </a:ext>
            </a:extLst>
          </p:cNvPr>
          <p:cNvSpPr txBox="1"/>
          <p:nvPr/>
        </p:nvSpPr>
        <p:spPr>
          <a:xfrm>
            <a:off x="883920" y="452718"/>
            <a:ext cx="6528390" cy="584775"/>
          </a:xfrm>
          <a:prstGeom prst="rect">
            <a:avLst/>
          </a:prstGeom>
          <a:noFill/>
        </p:spPr>
        <p:txBody>
          <a:bodyPr wrap="square" rtlCol="0">
            <a:spAutoFit/>
          </a:bodyPr>
          <a:lstStyle/>
          <a:p>
            <a:r>
              <a:rPr lang="en-US" sz="3200" b="0" i="0" kern="1200" dirty="0">
                <a:solidFill>
                  <a:schemeClr val="tx1"/>
                </a:solidFill>
                <a:latin typeface="+mj-lt"/>
                <a:ea typeface="+mj-ea"/>
                <a:cs typeface="+mj-cs"/>
              </a:rPr>
              <a:t>6 Reasons for Testing</a:t>
            </a:r>
            <a:endParaRPr lang="en-US" sz="3200" dirty="0"/>
          </a:p>
        </p:txBody>
      </p:sp>
    </p:spTree>
    <p:extLst>
      <p:ext uri="{BB962C8B-B14F-4D97-AF65-F5344CB8AC3E}">
        <p14:creationId xmlns:p14="http://schemas.microsoft.com/office/powerpoint/2010/main" val="3479670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169581"/>
            <a:ext cx="10861040" cy="5390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265274"/>
            <a:ext cx="10204768" cy="5140008"/>
          </a:xfrm>
        </p:spPr>
        <p:txBody>
          <a:bodyPr>
            <a:normAutofit/>
          </a:bodyPr>
          <a:lstStyle/>
          <a:p>
            <a:r>
              <a:rPr lang="en-US" sz="2400" b="1" dirty="0">
                <a:solidFill>
                  <a:schemeClr val="bg1"/>
                </a:solidFill>
              </a:rPr>
              <a:t>3.	Post-Accident</a:t>
            </a:r>
          </a:p>
          <a:p>
            <a:pPr lvl="2">
              <a:buFont typeface="Wingdings" panose="05000000000000000000" pitchFamily="2" charset="2"/>
              <a:buChar char="§"/>
            </a:pPr>
            <a:r>
              <a:rPr lang="en-US" sz="2000" dirty="0">
                <a:solidFill>
                  <a:schemeClr val="bg1"/>
                </a:solidFill>
              </a:rPr>
              <a:t>Employee involved in accident will be tested for drugs.</a:t>
            </a:r>
          </a:p>
          <a:p>
            <a:pPr lvl="2">
              <a:buFont typeface="Wingdings" panose="05000000000000000000" pitchFamily="2" charset="2"/>
              <a:buChar char="§"/>
            </a:pPr>
            <a:r>
              <a:rPr lang="en-US" sz="2000" dirty="0">
                <a:solidFill>
                  <a:schemeClr val="bg1"/>
                </a:solidFill>
              </a:rPr>
              <a:t>Workers' compensation.</a:t>
            </a:r>
          </a:p>
          <a:p>
            <a:pPr lvl="2">
              <a:buFont typeface="Wingdings" panose="05000000000000000000" pitchFamily="2" charset="2"/>
              <a:buChar char="§"/>
            </a:pPr>
            <a:endParaRPr lang="en-US" sz="2000" dirty="0">
              <a:solidFill>
                <a:schemeClr val="bg1"/>
              </a:solidFill>
            </a:endParaRPr>
          </a:p>
          <a:p>
            <a:r>
              <a:rPr lang="en-US" sz="2400" b="1" dirty="0">
                <a:solidFill>
                  <a:schemeClr val="bg1"/>
                </a:solidFill>
              </a:rPr>
              <a:t>4.	Reasonable-Suspicion</a:t>
            </a:r>
          </a:p>
          <a:p>
            <a:pPr lvl="2">
              <a:buFont typeface="Wingdings" panose="05000000000000000000" pitchFamily="2" charset="2"/>
              <a:buChar char="§"/>
            </a:pPr>
            <a:r>
              <a:rPr lang="en-US" sz="2000" dirty="0">
                <a:solidFill>
                  <a:schemeClr val="bg1"/>
                </a:solidFill>
              </a:rPr>
              <a:t>Employee showing signs of being under the influence of drugs: slurred speech, dilated or glassy eyes, odor of alcohol, etc.</a:t>
            </a:r>
          </a:p>
          <a:p>
            <a:pPr lvl="2">
              <a:buFont typeface="Wingdings" panose="05000000000000000000" pitchFamily="2" charset="2"/>
              <a:buChar char="§"/>
            </a:pPr>
            <a:r>
              <a:rPr lang="en-US" sz="2000" dirty="0">
                <a:solidFill>
                  <a:schemeClr val="bg1"/>
                </a:solidFill>
              </a:rPr>
              <a:t>Employee will be suspended pending results.</a:t>
            </a:r>
          </a:p>
          <a:p>
            <a:pPr lvl="2">
              <a:buFont typeface="Wingdings" panose="05000000000000000000" pitchFamily="2" charset="2"/>
              <a:buChar char="§"/>
            </a:pPr>
            <a:r>
              <a:rPr lang="en-US" sz="2000" dirty="0">
                <a:solidFill>
                  <a:schemeClr val="bg1"/>
                </a:solidFill>
              </a:rPr>
              <a:t>Must test negative before coming back to work.</a:t>
            </a:r>
          </a:p>
          <a:p>
            <a:pPr lvl="2"/>
            <a:endParaRPr lang="en-US" sz="2000" dirty="0">
              <a:solidFill>
                <a:schemeClr val="bg1"/>
              </a:solidFill>
            </a:endParaRPr>
          </a:p>
        </p:txBody>
      </p:sp>
      <p:sp>
        <p:nvSpPr>
          <p:cNvPr id="2" name="TextBox 1">
            <a:extLst>
              <a:ext uri="{FF2B5EF4-FFF2-40B4-BE49-F238E27FC236}">
                <a16:creationId xmlns:a16="http://schemas.microsoft.com/office/drawing/2014/main" id="{BBDAB32E-06DF-0A6B-76D8-9A4F3FCFA8FC}"/>
              </a:ext>
            </a:extLst>
          </p:cNvPr>
          <p:cNvSpPr txBox="1"/>
          <p:nvPr/>
        </p:nvSpPr>
        <p:spPr>
          <a:xfrm>
            <a:off x="883920" y="452718"/>
            <a:ext cx="6528390" cy="584775"/>
          </a:xfrm>
          <a:prstGeom prst="rect">
            <a:avLst/>
          </a:prstGeom>
          <a:noFill/>
        </p:spPr>
        <p:txBody>
          <a:bodyPr wrap="square" rtlCol="0">
            <a:spAutoFit/>
          </a:bodyPr>
          <a:lstStyle/>
          <a:p>
            <a:r>
              <a:rPr lang="en-US" sz="3200" b="0" i="0" kern="1200" dirty="0">
                <a:solidFill>
                  <a:schemeClr val="tx1"/>
                </a:solidFill>
                <a:latin typeface="+mj-lt"/>
                <a:ea typeface="+mj-ea"/>
                <a:cs typeface="+mj-cs"/>
              </a:rPr>
              <a:t>6 Reasons for Testing</a:t>
            </a:r>
            <a:endParaRPr lang="en-US" sz="3200" dirty="0"/>
          </a:p>
        </p:txBody>
      </p:sp>
    </p:spTree>
    <p:extLst>
      <p:ext uri="{BB962C8B-B14F-4D97-AF65-F5344CB8AC3E}">
        <p14:creationId xmlns:p14="http://schemas.microsoft.com/office/powerpoint/2010/main" val="1760917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169581"/>
            <a:ext cx="10861040" cy="5390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265274"/>
            <a:ext cx="10204768" cy="5140008"/>
          </a:xfrm>
        </p:spPr>
        <p:txBody>
          <a:bodyPr>
            <a:normAutofit lnSpcReduction="10000"/>
          </a:bodyPr>
          <a:lstStyle/>
          <a:p>
            <a:r>
              <a:rPr lang="en-US" sz="2400" b="1" dirty="0">
                <a:solidFill>
                  <a:schemeClr val="bg1"/>
                </a:solidFill>
              </a:rPr>
              <a:t>5.	Return-to-Duty</a:t>
            </a:r>
          </a:p>
          <a:p>
            <a:pPr lvl="2">
              <a:buFont typeface="Wingdings" panose="05000000000000000000" pitchFamily="2" charset="2"/>
              <a:buChar char="§"/>
            </a:pPr>
            <a:r>
              <a:rPr lang="en-US" sz="2000" dirty="0">
                <a:solidFill>
                  <a:schemeClr val="bg1"/>
                </a:solidFill>
              </a:rPr>
              <a:t>After testing positive, employee must test negative before returning to work.</a:t>
            </a:r>
          </a:p>
          <a:p>
            <a:pPr lvl="2">
              <a:buFont typeface="Wingdings" panose="05000000000000000000" pitchFamily="2" charset="2"/>
              <a:buChar char="§"/>
            </a:pPr>
            <a:r>
              <a:rPr lang="en-US" sz="2000" dirty="0">
                <a:solidFill>
                  <a:schemeClr val="bg1"/>
                </a:solidFill>
              </a:rPr>
              <a:t>Testing authorization will be determined by the designated employer representative.</a:t>
            </a:r>
          </a:p>
          <a:p>
            <a:pPr lvl="2">
              <a:buFont typeface="Wingdings" panose="05000000000000000000" pitchFamily="2" charset="2"/>
              <a:buChar char="§"/>
            </a:pPr>
            <a:r>
              <a:rPr lang="en-US" sz="2000" dirty="0">
                <a:solidFill>
                  <a:schemeClr val="bg1"/>
                </a:solidFill>
              </a:rPr>
              <a:t>Return to work will be determine by a substance abuse professional.</a:t>
            </a:r>
          </a:p>
          <a:p>
            <a:pPr lvl="2">
              <a:buFont typeface="Wingdings" panose="05000000000000000000" pitchFamily="2" charset="2"/>
              <a:buChar char="§"/>
            </a:pPr>
            <a:endParaRPr lang="en-US" sz="2000" dirty="0">
              <a:solidFill>
                <a:schemeClr val="bg1"/>
              </a:solidFill>
            </a:endParaRPr>
          </a:p>
          <a:p>
            <a:r>
              <a:rPr lang="en-US" sz="2400" b="1" dirty="0">
                <a:solidFill>
                  <a:schemeClr val="bg1"/>
                </a:solidFill>
              </a:rPr>
              <a:t>6.	Follow-Up</a:t>
            </a:r>
          </a:p>
          <a:p>
            <a:pPr lvl="2">
              <a:buFont typeface="Wingdings" panose="05000000000000000000" pitchFamily="2" charset="2"/>
              <a:buChar char="§"/>
            </a:pPr>
            <a:r>
              <a:rPr lang="en-US" sz="2000" dirty="0">
                <a:solidFill>
                  <a:schemeClr val="bg1"/>
                </a:solidFill>
              </a:rPr>
              <a:t>After a negative return-to-duty, employee will be part of the follow-up program under the care of the substance abuse professional.</a:t>
            </a:r>
          </a:p>
          <a:p>
            <a:pPr lvl="2">
              <a:buFont typeface="Wingdings" panose="05000000000000000000" pitchFamily="2" charset="2"/>
              <a:buChar char="§"/>
            </a:pPr>
            <a:r>
              <a:rPr lang="en-US" sz="2000" dirty="0">
                <a:solidFill>
                  <a:schemeClr val="bg1"/>
                </a:solidFill>
              </a:rPr>
              <a:t>Employee must take a minimum of 6 unannounced follow-up tests within the first 12 months after returning to work.</a:t>
            </a:r>
          </a:p>
          <a:p>
            <a:pPr lvl="2">
              <a:buFont typeface="Wingdings" panose="05000000000000000000" pitchFamily="2" charset="2"/>
              <a:buChar char="§"/>
            </a:pPr>
            <a:r>
              <a:rPr lang="en-US" sz="2000" dirty="0">
                <a:solidFill>
                  <a:schemeClr val="bg1"/>
                </a:solidFill>
              </a:rPr>
              <a:t>Follow-up can be up to 5 years.</a:t>
            </a:r>
          </a:p>
        </p:txBody>
      </p:sp>
      <p:sp>
        <p:nvSpPr>
          <p:cNvPr id="2" name="TextBox 1">
            <a:extLst>
              <a:ext uri="{FF2B5EF4-FFF2-40B4-BE49-F238E27FC236}">
                <a16:creationId xmlns:a16="http://schemas.microsoft.com/office/drawing/2014/main" id="{BBDAB32E-06DF-0A6B-76D8-9A4F3FCFA8FC}"/>
              </a:ext>
            </a:extLst>
          </p:cNvPr>
          <p:cNvSpPr txBox="1"/>
          <p:nvPr/>
        </p:nvSpPr>
        <p:spPr>
          <a:xfrm>
            <a:off x="883920" y="452718"/>
            <a:ext cx="6528390" cy="584775"/>
          </a:xfrm>
          <a:prstGeom prst="rect">
            <a:avLst/>
          </a:prstGeom>
          <a:noFill/>
        </p:spPr>
        <p:txBody>
          <a:bodyPr wrap="square" rtlCol="0">
            <a:spAutoFit/>
          </a:bodyPr>
          <a:lstStyle/>
          <a:p>
            <a:r>
              <a:rPr lang="en-US" sz="3200" b="0" i="0" kern="1200" dirty="0">
                <a:solidFill>
                  <a:schemeClr val="tx1"/>
                </a:solidFill>
                <a:latin typeface="+mj-lt"/>
                <a:ea typeface="+mj-ea"/>
                <a:cs typeface="+mj-cs"/>
              </a:rPr>
              <a:t>6 Reasons for Testing</a:t>
            </a:r>
            <a:endParaRPr lang="en-US" sz="3200" dirty="0"/>
          </a:p>
        </p:txBody>
      </p:sp>
    </p:spTree>
    <p:extLst>
      <p:ext uri="{BB962C8B-B14F-4D97-AF65-F5344CB8AC3E}">
        <p14:creationId xmlns:p14="http://schemas.microsoft.com/office/powerpoint/2010/main" val="1198654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solidFill>
            <a:schemeClr val="accent2"/>
          </a:solidFill>
          <a:ln>
            <a:noFill/>
          </a:ln>
        </p:spPr>
        <p:txBody>
          <a:bodyPr rtlCol="0" anchor="ctr"/>
          <a:lstStyle/>
          <a:p>
            <a:pPr algn="ctr"/>
            <a:endParaRPr lang="en-US"/>
          </a:p>
        </p:txBody>
      </p:sp>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5282512" y="1028700"/>
            <a:ext cx="6172069" cy="4800598"/>
          </a:xfrm>
        </p:spPr>
        <p:txBody>
          <a:bodyPr vert="horz" lIns="91440" tIns="45720" rIns="91440" bIns="45720" rtlCol="0" anchor="ctr">
            <a:normAutofit/>
          </a:bodyPr>
          <a:lstStyle/>
          <a:p>
            <a:pPr algn="ctr"/>
            <a:r>
              <a:rPr lang="en-US" sz="7200" b="0" i="0" kern="1200" dirty="0">
                <a:solidFill>
                  <a:schemeClr val="tx1"/>
                </a:solidFill>
                <a:latin typeface="+mj-lt"/>
                <a:ea typeface="+mj-ea"/>
                <a:cs typeface="+mj-cs"/>
              </a:rPr>
              <a:t>Information Employers Provide to Collectors</a:t>
            </a:r>
          </a:p>
        </p:txBody>
      </p:sp>
    </p:spTree>
    <p:extLst>
      <p:ext uri="{BB962C8B-B14F-4D97-AF65-F5344CB8AC3E}">
        <p14:creationId xmlns:p14="http://schemas.microsoft.com/office/powerpoint/2010/main" val="980019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381980"/>
            <a:ext cx="10861040" cy="61783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648586"/>
            <a:ext cx="10204768" cy="5756696"/>
          </a:xfrm>
        </p:spPr>
        <p:txBody>
          <a:bodyPr>
            <a:noAutofit/>
          </a:bodyPr>
          <a:lstStyle/>
          <a:p>
            <a:pPr marL="0" indent="0">
              <a:spcBef>
                <a:spcPts val="0"/>
              </a:spcBef>
              <a:buNone/>
            </a:pPr>
            <a:r>
              <a:rPr lang="en-US" b="0" i="0" u="none" strike="noStrike" baseline="0" dirty="0">
                <a:solidFill>
                  <a:srgbClr val="000000"/>
                </a:solidFill>
                <a:latin typeface="+mn-lt"/>
              </a:rPr>
              <a:t>49 CFR Part 40 requires the employer or </a:t>
            </a:r>
            <a:r>
              <a:rPr lang="en-US" b="0" i="1" u="none" strike="noStrike" baseline="0" dirty="0">
                <a:solidFill>
                  <a:srgbClr val="000000"/>
                </a:solidFill>
                <a:latin typeface="+mn-lt"/>
              </a:rPr>
              <a:t>its </a:t>
            </a:r>
            <a:r>
              <a:rPr lang="en-US" b="0" i="0" u="none" strike="noStrike" baseline="0" dirty="0">
                <a:solidFill>
                  <a:srgbClr val="000000"/>
                </a:solidFill>
                <a:latin typeface="+mn-lt"/>
              </a:rPr>
              <a:t>service agent – for example a C/TPA -- to ensure the collector has the following information when conducting a urine specimen collection for </a:t>
            </a:r>
            <a:r>
              <a:rPr lang="en-US" b="0" i="1" u="none" strike="noStrike" baseline="0" dirty="0">
                <a:solidFill>
                  <a:srgbClr val="000000"/>
                </a:solidFill>
                <a:latin typeface="+mn-lt"/>
              </a:rPr>
              <a:t>it</a:t>
            </a:r>
            <a:r>
              <a:rPr lang="en-US" b="0" i="0" u="none" strike="noStrike" baseline="0" dirty="0">
                <a:solidFill>
                  <a:srgbClr val="000000"/>
                </a:solidFill>
                <a:latin typeface="+mn-lt"/>
              </a:rPr>
              <a:t>: </a:t>
            </a:r>
          </a:p>
          <a:p>
            <a:pPr>
              <a:spcBef>
                <a:spcPts val="0"/>
              </a:spcBef>
            </a:pPr>
            <a:r>
              <a:rPr lang="en-US" b="0" i="0" u="none" strike="noStrike" baseline="0" dirty="0">
                <a:solidFill>
                  <a:srgbClr val="000000"/>
                </a:solidFill>
                <a:latin typeface="+mn-lt"/>
              </a:rPr>
              <a:t>(a) Full name of the employee being tested. </a:t>
            </a:r>
          </a:p>
          <a:p>
            <a:pPr>
              <a:spcBef>
                <a:spcPts val="0"/>
              </a:spcBef>
            </a:pPr>
            <a:endParaRPr lang="en-US" b="0" i="0" u="none" strike="noStrike" baseline="0" dirty="0">
              <a:solidFill>
                <a:srgbClr val="000000"/>
              </a:solidFill>
              <a:latin typeface="+mn-lt"/>
            </a:endParaRPr>
          </a:p>
          <a:p>
            <a:pPr>
              <a:spcBef>
                <a:spcPts val="0"/>
              </a:spcBef>
            </a:pPr>
            <a:r>
              <a:rPr lang="en-US" b="0" i="0" u="none" strike="noStrike" baseline="0" dirty="0">
                <a:solidFill>
                  <a:srgbClr val="000000"/>
                </a:solidFill>
                <a:latin typeface="+mn-lt"/>
              </a:rPr>
              <a:t>(b) Employee SSN or ID number. </a:t>
            </a:r>
          </a:p>
          <a:p>
            <a:pPr>
              <a:spcBef>
                <a:spcPts val="0"/>
              </a:spcBef>
            </a:pPr>
            <a:endParaRPr lang="en-US" b="0" i="0" u="none" strike="noStrike" baseline="0" dirty="0">
              <a:solidFill>
                <a:srgbClr val="000000"/>
              </a:solidFill>
              <a:latin typeface="+mn-lt"/>
            </a:endParaRPr>
          </a:p>
          <a:p>
            <a:pPr>
              <a:spcBef>
                <a:spcPts val="0"/>
              </a:spcBef>
            </a:pPr>
            <a:r>
              <a:rPr lang="en-US" b="0" i="0" u="none" strike="noStrike" baseline="0" dirty="0">
                <a:solidFill>
                  <a:srgbClr val="000000"/>
                </a:solidFill>
                <a:latin typeface="+mn-lt"/>
              </a:rPr>
              <a:t>(c) Laboratory name and address (can be pre-printed on the CCF). </a:t>
            </a:r>
          </a:p>
          <a:p>
            <a:pPr>
              <a:spcBef>
                <a:spcPts val="0"/>
              </a:spcBef>
            </a:pPr>
            <a:endParaRPr lang="en-US" b="0" i="0" u="none" strike="noStrike" baseline="0" dirty="0">
              <a:solidFill>
                <a:srgbClr val="000000"/>
              </a:solidFill>
              <a:latin typeface="+mn-lt"/>
            </a:endParaRPr>
          </a:p>
          <a:p>
            <a:pPr>
              <a:spcBef>
                <a:spcPts val="0"/>
              </a:spcBef>
            </a:pPr>
            <a:r>
              <a:rPr lang="en-US" b="0" i="0" u="none" strike="noStrike" baseline="0" dirty="0">
                <a:solidFill>
                  <a:srgbClr val="000000"/>
                </a:solidFill>
                <a:latin typeface="+mn-lt"/>
              </a:rPr>
              <a:t>(d) Employer name, address, phone number, and fax number (this can be pre-printed on the CCF at Step 1-A). </a:t>
            </a:r>
          </a:p>
          <a:p>
            <a:pPr>
              <a:spcBef>
                <a:spcPts val="0"/>
              </a:spcBef>
            </a:pPr>
            <a:endParaRPr lang="en-US" b="0" i="0" u="none" strike="noStrike" baseline="0" dirty="0">
              <a:solidFill>
                <a:srgbClr val="000000"/>
              </a:solidFill>
              <a:latin typeface="+mn-lt"/>
            </a:endParaRPr>
          </a:p>
          <a:p>
            <a:pPr>
              <a:spcBef>
                <a:spcPts val="0"/>
              </a:spcBef>
            </a:pPr>
            <a:r>
              <a:rPr lang="en-US" b="0" i="0" u="none" strike="noStrike" baseline="0" dirty="0">
                <a:solidFill>
                  <a:srgbClr val="000000"/>
                </a:solidFill>
                <a:latin typeface="+mn-lt"/>
              </a:rPr>
              <a:t>(e) DER name and telephone number (and C/TPA, where applicable). </a:t>
            </a:r>
          </a:p>
          <a:p>
            <a:pPr>
              <a:spcBef>
                <a:spcPts val="0"/>
              </a:spcBef>
            </a:pPr>
            <a:endParaRPr lang="en-US" b="0" i="0" u="none" strike="noStrike" baseline="0" dirty="0">
              <a:solidFill>
                <a:srgbClr val="000000"/>
              </a:solidFill>
              <a:latin typeface="+mn-lt"/>
            </a:endParaRPr>
          </a:p>
          <a:p>
            <a:pPr>
              <a:spcBef>
                <a:spcPts val="0"/>
              </a:spcBef>
            </a:pPr>
            <a:r>
              <a:rPr lang="en-US" b="0" i="0" u="none" strike="noStrike" baseline="0" dirty="0">
                <a:solidFill>
                  <a:srgbClr val="000000"/>
                </a:solidFill>
                <a:latin typeface="+mn-lt"/>
              </a:rPr>
              <a:t>(f) MRO name, address, phone number, and fax number (can be pre-printed on the CCF at Step 1-B). </a:t>
            </a:r>
          </a:p>
          <a:p>
            <a:pPr>
              <a:spcBef>
                <a:spcPts val="0"/>
              </a:spcBef>
            </a:pPr>
            <a:endParaRPr lang="en-US" b="0" i="0" u="none" strike="noStrike" baseline="0" dirty="0">
              <a:solidFill>
                <a:srgbClr val="000000"/>
              </a:solidFill>
              <a:latin typeface="+mn-lt"/>
            </a:endParaRPr>
          </a:p>
          <a:p>
            <a:pPr>
              <a:spcBef>
                <a:spcPts val="0"/>
              </a:spcBef>
            </a:pPr>
            <a:r>
              <a:rPr lang="en-US" b="0" i="0" u="none" strike="noStrike" baseline="0" dirty="0">
                <a:solidFill>
                  <a:srgbClr val="000000"/>
                </a:solidFill>
                <a:latin typeface="+mn-lt"/>
              </a:rPr>
              <a:t>(g) The DOT Agency that regulates the employee’s safety-sensitive duties (the checkmark can pre-printed in the appropriate box on the CCF at Step 1-D) </a:t>
            </a:r>
          </a:p>
          <a:p>
            <a:pPr>
              <a:spcBef>
                <a:spcPts val="0"/>
              </a:spcBef>
            </a:pPr>
            <a:endParaRPr lang="en-US" b="0" i="0" u="none" strike="noStrike" baseline="0" dirty="0">
              <a:solidFill>
                <a:srgbClr val="000000"/>
              </a:solidFill>
              <a:latin typeface="+mn-lt"/>
            </a:endParaRPr>
          </a:p>
          <a:p>
            <a:pPr>
              <a:spcBef>
                <a:spcPts val="0"/>
              </a:spcBef>
            </a:pPr>
            <a:r>
              <a:rPr lang="en-US" b="0" i="0" u="none" strike="noStrike" baseline="0" dirty="0">
                <a:solidFill>
                  <a:srgbClr val="000000"/>
                </a:solidFill>
                <a:latin typeface="+mn-lt"/>
              </a:rPr>
              <a:t>(h) Test reason, as appropriate: Pre-employment; Random; Reasonable Suspicion/Reasonable Cause; Post-Accident; Return-to-Duty; and Follow-up. </a:t>
            </a:r>
          </a:p>
          <a:p>
            <a:pPr>
              <a:spcBef>
                <a:spcPts val="0"/>
              </a:spcBef>
            </a:pPr>
            <a:endParaRPr lang="en-US" b="0" i="0" u="none" strike="noStrike" baseline="0" dirty="0">
              <a:solidFill>
                <a:srgbClr val="000000"/>
              </a:solidFill>
              <a:latin typeface="+mn-lt"/>
            </a:endParaRPr>
          </a:p>
          <a:p>
            <a:pPr>
              <a:spcBef>
                <a:spcPts val="0"/>
              </a:spcBef>
            </a:pPr>
            <a:r>
              <a:rPr lang="en-US" b="0" i="0" u="none" strike="noStrike" baseline="0" dirty="0">
                <a:solidFill>
                  <a:srgbClr val="000000"/>
                </a:solidFill>
                <a:latin typeface="+mn-lt"/>
              </a:rPr>
              <a:t>(</a:t>
            </a:r>
            <a:r>
              <a:rPr lang="en-US" b="0" i="0" u="none" strike="noStrike" baseline="0" dirty="0" err="1">
                <a:solidFill>
                  <a:srgbClr val="000000"/>
                </a:solidFill>
                <a:latin typeface="+mn-lt"/>
              </a:rPr>
              <a:t>i</a:t>
            </a:r>
            <a:r>
              <a:rPr lang="en-US" b="0" i="0" u="none" strike="noStrike" baseline="0" dirty="0">
                <a:solidFill>
                  <a:srgbClr val="000000"/>
                </a:solidFill>
                <a:latin typeface="+mn-lt"/>
              </a:rPr>
              <a:t>) Whether the test is to be observed or not [see 40.67(a) &amp; (b)]. </a:t>
            </a:r>
          </a:p>
          <a:p>
            <a:pPr>
              <a:spcBef>
                <a:spcPts val="0"/>
              </a:spcBef>
            </a:pPr>
            <a:endParaRPr lang="en-US" b="0" i="0" u="none" strike="noStrike" baseline="0" dirty="0">
              <a:solidFill>
                <a:srgbClr val="000000"/>
              </a:solidFill>
              <a:latin typeface="+mn-lt"/>
            </a:endParaRPr>
          </a:p>
          <a:p>
            <a:pPr>
              <a:spcBef>
                <a:spcPts val="0"/>
              </a:spcBef>
            </a:pPr>
            <a:r>
              <a:rPr lang="en-US" b="0" i="0" u="none" strike="noStrike" baseline="0" dirty="0">
                <a:solidFill>
                  <a:srgbClr val="000000"/>
                </a:solidFill>
                <a:latin typeface="+mn-lt"/>
              </a:rPr>
              <a:t>(j) (Optional) C/TPA name, address, phone, and fax number (can be pre-printed on the CCF). </a:t>
            </a:r>
          </a:p>
          <a:p>
            <a:pPr>
              <a:spcBef>
                <a:spcPts val="0"/>
              </a:spcBef>
            </a:pPr>
            <a:endParaRPr lang="en-US" dirty="0">
              <a:solidFill>
                <a:schemeClr val="bg1"/>
              </a:solidFill>
              <a:latin typeface="+mn-lt"/>
            </a:endParaRPr>
          </a:p>
        </p:txBody>
      </p:sp>
    </p:spTree>
    <p:extLst>
      <p:ext uri="{BB962C8B-B14F-4D97-AF65-F5344CB8AC3E}">
        <p14:creationId xmlns:p14="http://schemas.microsoft.com/office/powerpoint/2010/main" val="409375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solidFill>
            <a:schemeClr val="accent2"/>
          </a:solidFill>
          <a:ln>
            <a:noFill/>
          </a:ln>
        </p:spPr>
        <p:txBody>
          <a:bodyPr rtlCol="0" anchor="ctr"/>
          <a:lstStyle/>
          <a:p>
            <a:pPr algn="ctr"/>
            <a:endParaRPr lang="en-US"/>
          </a:p>
        </p:txBody>
      </p:sp>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5282512" y="1028700"/>
            <a:ext cx="6172069" cy="4800598"/>
          </a:xfrm>
        </p:spPr>
        <p:txBody>
          <a:bodyPr vert="horz" lIns="91440" tIns="45720" rIns="91440" bIns="45720" rtlCol="0" anchor="ctr">
            <a:normAutofit/>
          </a:bodyPr>
          <a:lstStyle/>
          <a:p>
            <a:pPr algn="ctr"/>
            <a:r>
              <a:rPr lang="en-US" sz="7200" b="0" i="0" kern="1200" dirty="0">
                <a:solidFill>
                  <a:schemeClr val="tx1"/>
                </a:solidFill>
                <a:latin typeface="+mj-lt"/>
                <a:ea typeface="+mj-ea"/>
                <a:cs typeface="+mj-cs"/>
              </a:rPr>
              <a:t>Donor (Employee) - Identification</a:t>
            </a:r>
          </a:p>
        </p:txBody>
      </p:sp>
    </p:spTree>
    <p:extLst>
      <p:ext uri="{BB962C8B-B14F-4D97-AF65-F5344CB8AC3E}">
        <p14:creationId xmlns:p14="http://schemas.microsoft.com/office/powerpoint/2010/main" val="2392149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381980"/>
            <a:ext cx="10861040" cy="61783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648586"/>
            <a:ext cx="10204768" cy="5756696"/>
          </a:xfrm>
        </p:spPr>
        <p:txBody>
          <a:bodyPr>
            <a:noAutofit/>
          </a:bodyPr>
          <a:lstStyle/>
          <a:p>
            <a:pPr marL="0" indent="0">
              <a:buNone/>
            </a:pPr>
            <a:r>
              <a:rPr lang="en-US" sz="1800" b="0" i="0" u="none" strike="noStrike" baseline="0" dirty="0">
                <a:solidFill>
                  <a:srgbClr val="000000"/>
                </a:solidFill>
                <a:latin typeface="Times New Roman" panose="02020603050405020304" pitchFamily="18" charset="0"/>
              </a:rPr>
              <a:t>The employee must provide appropriate identification to the collector </a:t>
            </a:r>
            <a:r>
              <a:rPr lang="en-US" sz="1800" b="0" i="1" u="none" strike="noStrike" baseline="0" dirty="0">
                <a:solidFill>
                  <a:srgbClr val="000000"/>
                </a:solidFill>
                <a:latin typeface="Times New Roman" panose="02020603050405020304" pitchFamily="18" charset="0"/>
              </a:rPr>
              <a:t>at the outset of the collection process</a:t>
            </a:r>
            <a:r>
              <a:rPr lang="en-US" sz="1800" b="0" i="0" u="none" strike="noStrike" baseline="0" dirty="0">
                <a:solidFill>
                  <a:srgbClr val="000000"/>
                </a:solidFill>
                <a:latin typeface="Times New Roman" panose="02020603050405020304" pitchFamily="18" charset="0"/>
              </a:rPr>
              <a:t>. Acceptable forms of identification include: </a:t>
            </a:r>
          </a:p>
          <a:p>
            <a:r>
              <a:rPr lang="en-US" sz="1800" b="0" i="0" u="none" strike="noStrike" baseline="0" dirty="0">
                <a:solidFill>
                  <a:srgbClr val="000000"/>
                </a:solidFill>
                <a:latin typeface="Times New Roman" panose="02020603050405020304" pitchFamily="18" charset="0"/>
              </a:rPr>
              <a:t>1. A photo identification (e.g., drivers license, employee badge issued by the employer, or any other picture identification issued by a Federal, state, or local government agency), or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2. Identification by an employer or employer representative, or </a:t>
            </a:r>
          </a:p>
          <a:p>
            <a:r>
              <a:rPr lang="en-US" sz="1800" b="0" i="0" u="none" strike="noStrike" baseline="0" dirty="0">
                <a:solidFill>
                  <a:srgbClr val="000000"/>
                </a:solidFill>
                <a:latin typeface="Times New Roman" panose="02020603050405020304" pitchFamily="18" charset="0"/>
              </a:rPr>
              <a:t>3. Any other identification allowed under an operating administration’s rules. </a:t>
            </a:r>
          </a:p>
          <a:p>
            <a:r>
              <a:rPr lang="en-US" sz="1800" b="1" i="0" u="none" strike="noStrike" baseline="0" dirty="0">
                <a:solidFill>
                  <a:srgbClr val="000000"/>
                </a:solidFill>
                <a:latin typeface="Times New Roman" panose="02020603050405020304" pitchFamily="18" charset="0"/>
              </a:rPr>
              <a:t>Note: </a:t>
            </a:r>
            <a:r>
              <a:rPr lang="en-US" sz="1800" b="0" i="0" u="none" strike="noStrike" baseline="0" dirty="0">
                <a:solidFill>
                  <a:srgbClr val="000000"/>
                </a:solidFill>
                <a:latin typeface="Times New Roman" panose="02020603050405020304" pitchFamily="18" charset="0"/>
              </a:rPr>
              <a:t>If the employee cannot produce positive identification, the collector must contact a DER to verify the identity of the employee. The collection should not proceed until positive identification is obtained. However, if an owner/operator or other self-employed individual does not have proper identification, the collector should record in the remarks section that positive identification is not available. The owner/operator or other self- employed individual should be asked to provide two items of identification bearing his/her signature. The collector then proceeds with the collection. When the donor signs the certification statement, the collector should then compare the signature on the CCF with the signatures on the identification provided previously by the owner/operator or other self-employed individual. If the signatures appear consistent, the collection process continues. If the signature does not match signatures on the identification presented, the collector should make an additional note in remarks section stating "signature identification is unconfirmed." </a:t>
            </a:r>
          </a:p>
          <a:p>
            <a:r>
              <a:rPr lang="en-US" sz="1800" b="0" i="0" u="none" strike="noStrike" baseline="0" dirty="0">
                <a:solidFill>
                  <a:srgbClr val="000000"/>
                </a:solidFill>
                <a:latin typeface="Times New Roman" panose="02020603050405020304" pitchFamily="18" charset="0"/>
              </a:rPr>
              <a:t>Unacceptable forms of identification include: </a:t>
            </a:r>
          </a:p>
          <a:p>
            <a:r>
              <a:rPr lang="en-US" sz="1800" b="0" i="0" u="none" strike="noStrike" baseline="0" dirty="0">
                <a:solidFill>
                  <a:srgbClr val="000000"/>
                </a:solidFill>
                <a:latin typeface="Times New Roman" panose="02020603050405020304" pitchFamily="18" charset="0"/>
              </a:rPr>
              <a:t>1. Identification by a co-worker,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2. Identification by another safety-sensitive employee,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3. Use of a single non-photo identification card (e.g., social security card, credit card, union or other membership cards, pay vouchers, voter registration card), or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4. Faxed or photocopies of identification document. </a:t>
            </a:r>
          </a:p>
          <a:p>
            <a:pPr marL="0" indent="0">
              <a:buNone/>
            </a:pPr>
            <a:endParaRPr lang="en-US" dirty="0">
              <a:solidFill>
                <a:schemeClr val="bg1"/>
              </a:solidFill>
              <a:latin typeface="+mn-lt"/>
            </a:endParaRPr>
          </a:p>
        </p:txBody>
      </p:sp>
    </p:spTree>
    <p:extLst>
      <p:ext uri="{BB962C8B-B14F-4D97-AF65-F5344CB8AC3E}">
        <p14:creationId xmlns:p14="http://schemas.microsoft.com/office/powerpoint/2010/main" val="692024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solidFill>
            <a:schemeClr val="accent2"/>
          </a:solidFill>
          <a:ln>
            <a:noFill/>
          </a:ln>
        </p:spPr>
        <p:txBody>
          <a:bodyPr rtlCol="0" anchor="ctr"/>
          <a:lstStyle/>
          <a:p>
            <a:pPr algn="ctr"/>
            <a:endParaRPr lang="en-US"/>
          </a:p>
        </p:txBody>
      </p:sp>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5282512" y="1028700"/>
            <a:ext cx="6172069" cy="4800598"/>
          </a:xfrm>
        </p:spPr>
        <p:txBody>
          <a:bodyPr vert="horz" lIns="91440" tIns="45720" rIns="91440" bIns="45720" rtlCol="0" anchor="ctr">
            <a:normAutofit/>
          </a:bodyPr>
          <a:lstStyle/>
          <a:p>
            <a:pPr algn="ctr"/>
            <a:r>
              <a:rPr lang="en-US" sz="7200" dirty="0">
                <a:solidFill>
                  <a:schemeClr val="tx1"/>
                </a:solidFill>
              </a:rPr>
              <a:t>Correctable and Fatal Flaws</a:t>
            </a:r>
            <a:endParaRPr lang="en-US" sz="7200" b="0" i="0" kern="1200" dirty="0">
              <a:solidFill>
                <a:schemeClr val="tx1"/>
              </a:solidFill>
              <a:latin typeface="+mj-lt"/>
              <a:ea typeface="+mj-ea"/>
              <a:cs typeface="+mj-cs"/>
            </a:endParaRPr>
          </a:p>
        </p:txBody>
      </p:sp>
    </p:spTree>
    <p:extLst>
      <p:ext uri="{BB962C8B-B14F-4D97-AF65-F5344CB8AC3E}">
        <p14:creationId xmlns:p14="http://schemas.microsoft.com/office/powerpoint/2010/main" val="143660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169581"/>
            <a:ext cx="10861040" cy="5390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265274"/>
            <a:ext cx="10204768" cy="5140008"/>
          </a:xfrm>
        </p:spPr>
        <p:txBody>
          <a:bodyPr>
            <a:normAutofit lnSpcReduction="10000"/>
          </a:bodyPr>
          <a:lstStyle/>
          <a:p>
            <a:pPr marL="0" indent="0">
              <a:buNone/>
            </a:pPr>
            <a:r>
              <a:rPr lang="en-US" dirty="0">
                <a:solidFill>
                  <a:schemeClr val="bg1"/>
                </a:solidFill>
              </a:rPr>
              <a:t>Things you missed when completing the form but that did not have any serious adverse effects on the collection process.</a:t>
            </a:r>
          </a:p>
          <a:p>
            <a:pPr marL="0" indent="0">
              <a:buNone/>
            </a:pPr>
            <a:endParaRPr lang="en-US" dirty="0">
              <a:solidFill>
                <a:schemeClr val="bg1"/>
              </a:solidFill>
            </a:endParaRPr>
          </a:p>
          <a:p>
            <a:pPr marL="0" indent="0">
              <a:buNone/>
            </a:pPr>
            <a:r>
              <a:rPr lang="en-US" dirty="0">
                <a:solidFill>
                  <a:schemeClr val="bg1"/>
                </a:solidFill>
              </a:rPr>
              <a:t>The lab will send you an affidavit or a memorandum of record. </a:t>
            </a:r>
          </a:p>
          <a:p>
            <a:pPr marL="0" indent="0">
              <a:buNone/>
            </a:pPr>
            <a:r>
              <a:rPr lang="en-US" dirty="0">
                <a:solidFill>
                  <a:schemeClr val="bg1"/>
                </a:solidFill>
              </a:rPr>
              <a:t>Still, you need to:</a:t>
            </a:r>
          </a:p>
          <a:p>
            <a:r>
              <a:rPr lang="en-US" dirty="0">
                <a:solidFill>
                  <a:schemeClr val="bg1"/>
                </a:solidFill>
              </a:rPr>
              <a:t>Complete and send the corrections by fixing what was done wrong</a:t>
            </a:r>
          </a:p>
          <a:p>
            <a:r>
              <a:rPr lang="en-US" dirty="0">
                <a:solidFill>
                  <a:schemeClr val="bg1"/>
                </a:solidFill>
              </a:rPr>
              <a:t>Acknowledge that you did not execute the steps properly and that you will make sure it doesn’t happen again</a:t>
            </a:r>
          </a:p>
          <a:p>
            <a:r>
              <a:rPr lang="en-US" dirty="0">
                <a:solidFill>
                  <a:schemeClr val="bg1"/>
                </a:solidFill>
              </a:rPr>
              <a:t>Sign the document</a:t>
            </a:r>
          </a:p>
          <a:p>
            <a:pPr marL="0" indent="0">
              <a:buNone/>
            </a:pPr>
            <a:r>
              <a:rPr lang="en-US" dirty="0">
                <a:solidFill>
                  <a:schemeClr val="bg1"/>
                </a:solidFill>
              </a:rPr>
              <a:t>In the meantime:</a:t>
            </a:r>
          </a:p>
          <a:p>
            <a:r>
              <a:rPr lang="en-US" dirty="0">
                <a:solidFill>
                  <a:schemeClr val="bg1"/>
                </a:solidFill>
              </a:rPr>
              <a:t>Drug screen test is on hold</a:t>
            </a:r>
          </a:p>
          <a:p>
            <a:r>
              <a:rPr lang="en-US" dirty="0">
                <a:solidFill>
                  <a:schemeClr val="bg1"/>
                </a:solidFill>
              </a:rPr>
              <a:t>Urine specimen is not being tested until you return documentation</a:t>
            </a:r>
          </a:p>
          <a:p>
            <a:r>
              <a:rPr lang="en-US" dirty="0">
                <a:solidFill>
                  <a:schemeClr val="bg1"/>
                </a:solidFill>
              </a:rPr>
              <a:t>You have 5 days to respond</a:t>
            </a:r>
          </a:p>
          <a:p>
            <a:endParaRPr lang="en-US" dirty="0">
              <a:solidFill>
                <a:schemeClr val="bg1"/>
              </a:solidFill>
            </a:endParaRPr>
          </a:p>
          <a:p>
            <a:pPr>
              <a:buFontTx/>
              <a:buChar char="-"/>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endParaRPr lang="en-US" dirty="0">
              <a:solidFill>
                <a:schemeClr val="bg1"/>
              </a:solidFill>
            </a:endParaRPr>
          </a:p>
          <a:p>
            <a:endParaRPr lang="en-US" sz="2000" dirty="0">
              <a:solidFill>
                <a:schemeClr val="bg1"/>
              </a:solidFill>
            </a:endParaRPr>
          </a:p>
        </p:txBody>
      </p:sp>
      <p:sp>
        <p:nvSpPr>
          <p:cNvPr id="2" name="TextBox 1">
            <a:extLst>
              <a:ext uri="{FF2B5EF4-FFF2-40B4-BE49-F238E27FC236}">
                <a16:creationId xmlns:a16="http://schemas.microsoft.com/office/drawing/2014/main" id="{BBDAB32E-06DF-0A6B-76D8-9A4F3FCFA8FC}"/>
              </a:ext>
            </a:extLst>
          </p:cNvPr>
          <p:cNvSpPr txBox="1"/>
          <p:nvPr/>
        </p:nvSpPr>
        <p:spPr>
          <a:xfrm>
            <a:off x="792480" y="452718"/>
            <a:ext cx="6528390" cy="584775"/>
          </a:xfrm>
          <a:prstGeom prst="rect">
            <a:avLst/>
          </a:prstGeom>
          <a:noFill/>
        </p:spPr>
        <p:txBody>
          <a:bodyPr wrap="square" rtlCol="0">
            <a:spAutoFit/>
          </a:bodyPr>
          <a:lstStyle/>
          <a:p>
            <a:r>
              <a:rPr lang="en-US" sz="3200" dirty="0"/>
              <a:t>Correctable Flaws</a:t>
            </a:r>
          </a:p>
        </p:txBody>
      </p:sp>
    </p:spTree>
    <p:extLst>
      <p:ext uri="{BB962C8B-B14F-4D97-AF65-F5344CB8AC3E}">
        <p14:creationId xmlns:p14="http://schemas.microsoft.com/office/powerpoint/2010/main" val="335571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380744"/>
            <a:ext cx="10861040" cy="5017216"/>
          </a:xfrm>
          <a:prstGeom prst="rect">
            <a:avLst/>
          </a:prstGeom>
          <a:solidFill>
            <a:srgbClr val="FCF6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517904"/>
            <a:ext cx="10204768" cy="4659377"/>
          </a:xfrm>
        </p:spPr>
        <p:txBody>
          <a:bodyPr>
            <a:normAutofit/>
          </a:bodyPr>
          <a:lstStyle/>
          <a:p>
            <a:pPr marL="0" indent="0">
              <a:buNone/>
            </a:pPr>
            <a:r>
              <a:rPr lang="en-US" b="0" i="0" u="none" strike="noStrike" baseline="0" dirty="0">
                <a:solidFill>
                  <a:srgbClr val="000000"/>
                </a:solidFill>
                <a:latin typeface="Times New Roman" panose="02020603050405020304" pitchFamily="18" charset="0"/>
              </a:rPr>
              <a:t>Any individual, who has received training specified in 49 CFR Part 40 (§40.33) for conducting the required collection procedure, may serve as a collector except in the following situations: </a:t>
            </a:r>
            <a:endParaRPr lang="en-US" b="1" i="0" u="none" strike="noStrike" baseline="0" dirty="0">
              <a:solidFill>
                <a:srgbClr val="000000"/>
              </a:solidFill>
              <a:latin typeface="Cambria" panose="02040503050406030204" pitchFamily="18" charset="0"/>
            </a:endParaRPr>
          </a:p>
          <a:p>
            <a:pPr algn="l"/>
            <a:endParaRPr lang="en-US" b="0" i="0" u="none" strike="noStrike" baseline="0" dirty="0">
              <a:solidFill>
                <a:srgbClr val="000000"/>
              </a:solidFill>
              <a:latin typeface="Times New Roman" panose="02020603050405020304" pitchFamily="18" charset="0"/>
            </a:endParaRPr>
          </a:p>
          <a:p>
            <a:r>
              <a:rPr lang="en-US" b="0" i="0" u="none" strike="noStrike" baseline="0" dirty="0">
                <a:solidFill>
                  <a:srgbClr val="000000"/>
                </a:solidFill>
                <a:latin typeface="Times New Roman" panose="02020603050405020304" pitchFamily="18" charset="0"/>
              </a:rPr>
              <a:t>1. The immediate supervisor of a particular employee may not act as the collector when that employee is tested, unless no other collector is available. (The immediate supervisor may act as a monitor or observer (same gender) if there is </a:t>
            </a:r>
            <a:r>
              <a:rPr lang="en-US" b="0" i="1" u="none" strike="noStrike" baseline="0" dirty="0">
                <a:solidFill>
                  <a:srgbClr val="000000"/>
                </a:solidFill>
                <a:latin typeface="Times New Roman" panose="02020603050405020304" pitchFamily="18" charset="0"/>
              </a:rPr>
              <a:t>no one else available </a:t>
            </a:r>
            <a:r>
              <a:rPr lang="en-US" b="0" i="0" u="none" strike="noStrike" baseline="0" dirty="0">
                <a:solidFill>
                  <a:srgbClr val="000000"/>
                </a:solidFill>
                <a:latin typeface="Times New Roman" panose="02020603050405020304" pitchFamily="18" charset="0"/>
              </a:rPr>
              <a:t>at the collection site to conduct a monitored or observed collection.);</a:t>
            </a:r>
          </a:p>
          <a:p>
            <a:pPr algn="l"/>
            <a:endParaRPr lang="en-US" b="0" i="0" u="none" strike="noStrike" baseline="0" dirty="0">
              <a:solidFill>
                <a:srgbClr val="000000"/>
              </a:solidFill>
              <a:latin typeface="Times New Roman" panose="02020603050405020304" pitchFamily="18" charset="0"/>
            </a:endParaRPr>
          </a:p>
          <a:p>
            <a:r>
              <a:rPr lang="en-US" b="0" i="0" u="none" strike="noStrike" baseline="0" dirty="0">
                <a:solidFill>
                  <a:srgbClr val="000000"/>
                </a:solidFill>
                <a:latin typeface="Times New Roman" panose="02020603050405020304" pitchFamily="18" charset="0"/>
              </a:rPr>
              <a:t>2. An employee who is in a safety-sensitive position and subject to the DOT drug testing rules should not be a collector, an observer, or a monitor for co-workers who are in the same testing pool or who work together with that employee on a daily basis.</a:t>
            </a:r>
            <a:endParaRPr lang="en-US" dirty="0"/>
          </a:p>
        </p:txBody>
      </p:sp>
      <p:sp>
        <p:nvSpPr>
          <p:cNvPr id="2" name="TextBox 1">
            <a:extLst>
              <a:ext uri="{FF2B5EF4-FFF2-40B4-BE49-F238E27FC236}">
                <a16:creationId xmlns:a16="http://schemas.microsoft.com/office/drawing/2014/main" id="{FA9E1C3E-AAE6-EBA1-5C76-908680A9C3FF}"/>
              </a:ext>
            </a:extLst>
          </p:cNvPr>
          <p:cNvSpPr txBox="1"/>
          <p:nvPr/>
        </p:nvSpPr>
        <p:spPr>
          <a:xfrm>
            <a:off x="856488" y="460040"/>
            <a:ext cx="6528390" cy="584775"/>
          </a:xfrm>
          <a:prstGeom prst="rect">
            <a:avLst/>
          </a:prstGeom>
          <a:noFill/>
        </p:spPr>
        <p:txBody>
          <a:bodyPr wrap="square" rtlCol="0">
            <a:spAutoFit/>
          </a:bodyPr>
          <a:lstStyle/>
          <a:p>
            <a:r>
              <a:rPr lang="en-US" sz="3200" b="0" i="0" kern="1200" dirty="0">
                <a:solidFill>
                  <a:schemeClr val="tx1"/>
                </a:solidFill>
                <a:latin typeface="+mj-lt"/>
                <a:ea typeface="+mj-ea"/>
                <a:cs typeface="+mj-cs"/>
              </a:rPr>
              <a:t>Serving as a Collector</a:t>
            </a:r>
            <a:endParaRPr lang="en-US" sz="3200" dirty="0"/>
          </a:p>
        </p:txBody>
      </p:sp>
    </p:spTree>
    <p:extLst>
      <p:ext uri="{BB962C8B-B14F-4D97-AF65-F5344CB8AC3E}">
        <p14:creationId xmlns:p14="http://schemas.microsoft.com/office/powerpoint/2010/main" val="1786675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169581"/>
            <a:ext cx="10861040" cy="5390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265274"/>
            <a:ext cx="10204768" cy="5140008"/>
          </a:xfrm>
        </p:spPr>
        <p:txBody>
          <a:bodyPr>
            <a:normAutofit/>
          </a:bodyPr>
          <a:lstStyle/>
          <a:p>
            <a:pPr marL="0" indent="0">
              <a:buNone/>
            </a:pPr>
            <a:r>
              <a:rPr lang="en-US" dirty="0">
                <a:solidFill>
                  <a:schemeClr val="bg1"/>
                </a:solidFill>
              </a:rPr>
              <a:t>Examples of Correctable Flaws, forgot to</a:t>
            </a:r>
          </a:p>
          <a:p>
            <a:r>
              <a:rPr lang="en-US" dirty="0">
                <a:solidFill>
                  <a:schemeClr val="bg1"/>
                </a:solidFill>
              </a:rPr>
              <a:t>Check off needed boxes</a:t>
            </a:r>
          </a:p>
          <a:p>
            <a:r>
              <a:rPr lang="en-US" dirty="0">
                <a:solidFill>
                  <a:schemeClr val="bg1"/>
                </a:solidFill>
              </a:rPr>
              <a:t>Print or sign your name</a:t>
            </a:r>
          </a:p>
          <a:p>
            <a:r>
              <a:rPr lang="en-US" dirty="0">
                <a:solidFill>
                  <a:schemeClr val="bg1"/>
                </a:solidFill>
              </a:rPr>
              <a:t>Have donor sign or initial bottles</a:t>
            </a:r>
          </a:p>
          <a:p>
            <a:r>
              <a:rPr lang="en-US" dirty="0">
                <a:solidFill>
                  <a:schemeClr val="bg1"/>
                </a:solidFill>
              </a:rPr>
              <a:t>Write a note in the remark section</a:t>
            </a:r>
          </a:p>
          <a:p>
            <a:pPr marL="0" indent="0">
              <a:buNone/>
            </a:pPr>
            <a:endParaRPr lang="en-US" dirty="0">
              <a:solidFill>
                <a:schemeClr val="bg1"/>
              </a:solidFill>
            </a:endParaRPr>
          </a:p>
          <a:p>
            <a:pPr marL="0" indent="0">
              <a:buNone/>
            </a:pPr>
            <a:r>
              <a:rPr lang="en-US" dirty="0">
                <a:solidFill>
                  <a:schemeClr val="bg1"/>
                </a:solidFill>
              </a:rPr>
              <a:t>Correctable flaws are usually paperwork issues, administrative mistakes.  Nothing that can’t be corrected.  Best thing is to correct the mistake and return documentation right away for the lab to complete the collection.</a:t>
            </a:r>
          </a:p>
          <a:p>
            <a:endParaRPr lang="en-US" dirty="0">
              <a:solidFill>
                <a:schemeClr val="bg1"/>
              </a:solidFill>
            </a:endParaRPr>
          </a:p>
          <a:p>
            <a:endParaRPr lang="en-US" sz="2000" dirty="0">
              <a:solidFill>
                <a:schemeClr val="bg1"/>
              </a:solidFill>
            </a:endParaRPr>
          </a:p>
        </p:txBody>
      </p:sp>
      <p:sp>
        <p:nvSpPr>
          <p:cNvPr id="2" name="TextBox 1">
            <a:extLst>
              <a:ext uri="{FF2B5EF4-FFF2-40B4-BE49-F238E27FC236}">
                <a16:creationId xmlns:a16="http://schemas.microsoft.com/office/drawing/2014/main" id="{BBDAB32E-06DF-0A6B-76D8-9A4F3FCFA8FC}"/>
              </a:ext>
            </a:extLst>
          </p:cNvPr>
          <p:cNvSpPr txBox="1"/>
          <p:nvPr/>
        </p:nvSpPr>
        <p:spPr>
          <a:xfrm>
            <a:off x="792480" y="452718"/>
            <a:ext cx="6528390" cy="584775"/>
          </a:xfrm>
          <a:prstGeom prst="rect">
            <a:avLst/>
          </a:prstGeom>
          <a:noFill/>
        </p:spPr>
        <p:txBody>
          <a:bodyPr wrap="square" rtlCol="0">
            <a:spAutoFit/>
          </a:bodyPr>
          <a:lstStyle/>
          <a:p>
            <a:r>
              <a:rPr lang="en-US" sz="3200" dirty="0"/>
              <a:t>Correctable Flaws</a:t>
            </a:r>
          </a:p>
        </p:txBody>
      </p:sp>
    </p:spTree>
    <p:extLst>
      <p:ext uri="{BB962C8B-B14F-4D97-AF65-F5344CB8AC3E}">
        <p14:creationId xmlns:p14="http://schemas.microsoft.com/office/powerpoint/2010/main" val="1179589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169581"/>
            <a:ext cx="10861040" cy="5390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265274"/>
            <a:ext cx="10204768" cy="5140008"/>
          </a:xfrm>
        </p:spPr>
        <p:txBody>
          <a:bodyPr>
            <a:normAutofit/>
          </a:bodyPr>
          <a:lstStyle/>
          <a:p>
            <a:r>
              <a:rPr lang="en-US" sz="2000" dirty="0">
                <a:solidFill>
                  <a:schemeClr val="bg1"/>
                </a:solidFill>
              </a:rPr>
              <a:t>Mistake flaws that cause the test to be cancelled at the laboratory</a:t>
            </a:r>
          </a:p>
          <a:p>
            <a:r>
              <a:rPr lang="en-US" dirty="0">
                <a:solidFill>
                  <a:schemeClr val="bg1"/>
                </a:solidFill>
              </a:rPr>
              <a:t>Laboratory cancels the test</a:t>
            </a:r>
          </a:p>
          <a:p>
            <a:r>
              <a:rPr lang="en-US" sz="2000" dirty="0">
                <a:solidFill>
                  <a:schemeClr val="bg1"/>
                </a:solidFill>
              </a:rPr>
              <a:t>Send can</a:t>
            </a:r>
            <a:r>
              <a:rPr lang="en-US" dirty="0">
                <a:solidFill>
                  <a:schemeClr val="bg1"/>
                </a:solidFill>
              </a:rPr>
              <a:t>celled result to the MRO</a:t>
            </a:r>
          </a:p>
          <a:p>
            <a:r>
              <a:rPr lang="en-US" sz="2000" dirty="0">
                <a:solidFill>
                  <a:schemeClr val="bg1"/>
                </a:solidFill>
              </a:rPr>
              <a:t>MRO send cancelled result to the employer</a:t>
            </a:r>
          </a:p>
          <a:p>
            <a:r>
              <a:rPr lang="en-US" sz="2000" dirty="0">
                <a:solidFill>
                  <a:schemeClr val="bg1"/>
                </a:solidFill>
              </a:rPr>
              <a:t>No one is happy</a:t>
            </a:r>
          </a:p>
          <a:p>
            <a:r>
              <a:rPr lang="en-US" dirty="0">
                <a:solidFill>
                  <a:schemeClr val="bg1"/>
                </a:solidFill>
              </a:rPr>
              <a:t>Employee is not happy because they need to retest</a:t>
            </a:r>
          </a:p>
          <a:p>
            <a:r>
              <a:rPr lang="en-US" sz="2000" dirty="0">
                <a:solidFill>
                  <a:schemeClr val="bg1"/>
                </a:solidFill>
              </a:rPr>
              <a:t>The collector will have to go to “e</a:t>
            </a:r>
            <a:r>
              <a:rPr lang="en-US" dirty="0">
                <a:solidFill>
                  <a:schemeClr val="bg1"/>
                </a:solidFill>
              </a:rPr>
              <a:t>rror correction training”</a:t>
            </a:r>
          </a:p>
          <a:p>
            <a:r>
              <a:rPr lang="en-US" dirty="0">
                <a:solidFill>
                  <a:schemeClr val="bg1"/>
                </a:solidFill>
              </a:rPr>
              <a:t>No one gets paid for that collection</a:t>
            </a:r>
          </a:p>
          <a:p>
            <a:pPr marL="0" indent="0">
              <a:buNone/>
            </a:pPr>
            <a:endParaRPr lang="en-US" sz="2000" dirty="0">
              <a:solidFill>
                <a:schemeClr val="bg1"/>
              </a:solidFill>
            </a:endParaRPr>
          </a:p>
          <a:p>
            <a:pPr marL="0" indent="0">
              <a:buNone/>
            </a:pPr>
            <a:r>
              <a:rPr lang="en-US" dirty="0">
                <a:solidFill>
                  <a:schemeClr val="bg1"/>
                </a:solidFill>
              </a:rPr>
              <a:t>Error Correction Training</a:t>
            </a:r>
          </a:p>
          <a:p>
            <a:pPr marL="0" indent="0">
              <a:buNone/>
            </a:pPr>
            <a:endParaRPr lang="en-US" sz="2000" dirty="0">
              <a:solidFill>
                <a:schemeClr val="bg1"/>
              </a:solidFill>
            </a:endParaRPr>
          </a:p>
          <a:p>
            <a:endParaRPr lang="en-US" sz="2000" dirty="0">
              <a:solidFill>
                <a:schemeClr val="bg1"/>
              </a:solidFill>
            </a:endParaRPr>
          </a:p>
        </p:txBody>
      </p:sp>
      <p:sp>
        <p:nvSpPr>
          <p:cNvPr id="2" name="TextBox 1">
            <a:extLst>
              <a:ext uri="{FF2B5EF4-FFF2-40B4-BE49-F238E27FC236}">
                <a16:creationId xmlns:a16="http://schemas.microsoft.com/office/drawing/2014/main" id="{BBDAB32E-06DF-0A6B-76D8-9A4F3FCFA8FC}"/>
              </a:ext>
            </a:extLst>
          </p:cNvPr>
          <p:cNvSpPr txBox="1"/>
          <p:nvPr/>
        </p:nvSpPr>
        <p:spPr>
          <a:xfrm>
            <a:off x="792480" y="452718"/>
            <a:ext cx="6528390" cy="584775"/>
          </a:xfrm>
          <a:prstGeom prst="rect">
            <a:avLst/>
          </a:prstGeom>
          <a:noFill/>
        </p:spPr>
        <p:txBody>
          <a:bodyPr wrap="square" rtlCol="0">
            <a:spAutoFit/>
          </a:bodyPr>
          <a:lstStyle/>
          <a:p>
            <a:r>
              <a:rPr lang="en-US" sz="3200" dirty="0"/>
              <a:t>Fatal Flaws</a:t>
            </a:r>
          </a:p>
        </p:txBody>
      </p:sp>
    </p:spTree>
    <p:extLst>
      <p:ext uri="{BB962C8B-B14F-4D97-AF65-F5344CB8AC3E}">
        <p14:creationId xmlns:p14="http://schemas.microsoft.com/office/powerpoint/2010/main" val="2993279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169581"/>
            <a:ext cx="10861040" cy="5390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265274"/>
            <a:ext cx="10204768" cy="5140008"/>
          </a:xfrm>
        </p:spPr>
        <p:txBody>
          <a:bodyPr>
            <a:normAutofit/>
          </a:bodyPr>
          <a:lstStyle/>
          <a:p>
            <a:pPr marL="0" indent="0">
              <a:buNone/>
            </a:pPr>
            <a:r>
              <a:rPr lang="en-US" dirty="0">
                <a:solidFill>
                  <a:schemeClr val="bg1"/>
                </a:solidFill>
              </a:rPr>
              <a:t>Error Correction Training</a:t>
            </a:r>
          </a:p>
          <a:p>
            <a:r>
              <a:rPr lang="en-US" dirty="0">
                <a:solidFill>
                  <a:schemeClr val="bg1"/>
                </a:solidFill>
              </a:rPr>
              <a:t>Must be completed 30 days from the time of notification</a:t>
            </a:r>
          </a:p>
          <a:p>
            <a:pPr lvl="1"/>
            <a:r>
              <a:rPr lang="en-US" dirty="0">
                <a:solidFill>
                  <a:schemeClr val="bg1"/>
                </a:solidFill>
              </a:rPr>
              <a:t>Collector can continue to do collections</a:t>
            </a:r>
          </a:p>
          <a:p>
            <a:pPr marL="342900" lvl="1" indent="-342900"/>
            <a:r>
              <a:rPr lang="en-US" sz="2000" dirty="0">
                <a:solidFill>
                  <a:schemeClr val="bg1"/>
                </a:solidFill>
              </a:rPr>
              <a:t>Receive training on the error that was made</a:t>
            </a:r>
          </a:p>
          <a:p>
            <a:pPr marL="342900" lvl="1" indent="-342900"/>
            <a:r>
              <a:rPr lang="en-US" sz="2000" dirty="0">
                <a:solidFill>
                  <a:schemeClr val="bg1"/>
                </a:solidFill>
              </a:rPr>
              <a:t>Must complete 3 mock collections</a:t>
            </a:r>
          </a:p>
          <a:p>
            <a:pPr marL="742950" lvl="2" indent="-342900"/>
            <a:r>
              <a:rPr lang="en-US" sz="1800" dirty="0">
                <a:solidFill>
                  <a:schemeClr val="bg1"/>
                </a:solidFill>
              </a:rPr>
              <a:t>1 uneventful mock collection</a:t>
            </a:r>
          </a:p>
          <a:p>
            <a:pPr marL="742950" lvl="2" indent="-342900"/>
            <a:r>
              <a:rPr lang="en-US" sz="1800" dirty="0">
                <a:solidFill>
                  <a:schemeClr val="bg1"/>
                </a:solidFill>
              </a:rPr>
              <a:t>2 mock collections related to the error</a:t>
            </a:r>
          </a:p>
          <a:p>
            <a:pPr marL="342900" lvl="1" indent="-342900"/>
            <a:r>
              <a:rPr lang="en-US" sz="2000" dirty="0">
                <a:solidFill>
                  <a:schemeClr val="bg1"/>
                </a:solidFill>
              </a:rPr>
              <a:t>Must be completed in front of a person trainer or someone who has been DOT collection for at least a year</a:t>
            </a:r>
          </a:p>
          <a:p>
            <a:pPr marL="742950" lvl="2" indent="-342900"/>
            <a:endParaRPr lang="en-US" sz="1800" dirty="0">
              <a:solidFill>
                <a:schemeClr val="bg1"/>
              </a:solidFill>
            </a:endParaRPr>
          </a:p>
          <a:p>
            <a:endParaRPr lang="en-US" dirty="0">
              <a:solidFill>
                <a:schemeClr val="bg1"/>
              </a:solidFill>
            </a:endParaRPr>
          </a:p>
          <a:p>
            <a:pPr marL="0" indent="0">
              <a:buNone/>
            </a:pPr>
            <a:endParaRPr lang="en-US" sz="2000" dirty="0">
              <a:solidFill>
                <a:schemeClr val="bg1"/>
              </a:solidFill>
            </a:endParaRPr>
          </a:p>
          <a:p>
            <a:endParaRPr lang="en-US" sz="2000" dirty="0">
              <a:solidFill>
                <a:schemeClr val="bg1"/>
              </a:solidFill>
            </a:endParaRPr>
          </a:p>
        </p:txBody>
      </p:sp>
      <p:sp>
        <p:nvSpPr>
          <p:cNvPr id="2" name="TextBox 1">
            <a:extLst>
              <a:ext uri="{FF2B5EF4-FFF2-40B4-BE49-F238E27FC236}">
                <a16:creationId xmlns:a16="http://schemas.microsoft.com/office/drawing/2014/main" id="{BBDAB32E-06DF-0A6B-76D8-9A4F3FCFA8FC}"/>
              </a:ext>
            </a:extLst>
          </p:cNvPr>
          <p:cNvSpPr txBox="1"/>
          <p:nvPr/>
        </p:nvSpPr>
        <p:spPr>
          <a:xfrm>
            <a:off x="792480" y="452718"/>
            <a:ext cx="6528390" cy="584775"/>
          </a:xfrm>
          <a:prstGeom prst="rect">
            <a:avLst/>
          </a:prstGeom>
          <a:noFill/>
        </p:spPr>
        <p:txBody>
          <a:bodyPr wrap="square" rtlCol="0">
            <a:spAutoFit/>
          </a:bodyPr>
          <a:lstStyle/>
          <a:p>
            <a:r>
              <a:rPr lang="en-US" sz="3200" dirty="0"/>
              <a:t>Fatal Flaws</a:t>
            </a:r>
          </a:p>
        </p:txBody>
      </p:sp>
    </p:spTree>
    <p:extLst>
      <p:ext uri="{BB962C8B-B14F-4D97-AF65-F5344CB8AC3E}">
        <p14:creationId xmlns:p14="http://schemas.microsoft.com/office/powerpoint/2010/main" val="93559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169581"/>
            <a:ext cx="10861040" cy="5390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265274"/>
            <a:ext cx="10204768" cy="5140008"/>
          </a:xfrm>
        </p:spPr>
        <p:txBody>
          <a:bodyPr>
            <a:normAutofit/>
          </a:bodyPr>
          <a:lstStyle/>
          <a:p>
            <a:pPr marL="0" indent="0">
              <a:buNone/>
            </a:pPr>
            <a:r>
              <a:rPr lang="en-US" dirty="0">
                <a:solidFill>
                  <a:schemeClr val="bg1"/>
                </a:solidFill>
              </a:rPr>
              <a:t>Examples of Fatal Flaws</a:t>
            </a:r>
          </a:p>
          <a:p>
            <a:r>
              <a:rPr lang="en-US" sz="2000" dirty="0">
                <a:solidFill>
                  <a:schemeClr val="bg1"/>
                </a:solidFill>
              </a:rPr>
              <a:t>Did not </a:t>
            </a:r>
            <a:r>
              <a:rPr lang="en-US" dirty="0">
                <a:solidFill>
                  <a:schemeClr val="bg1"/>
                </a:solidFill>
              </a:rPr>
              <a:t>print or sign your name</a:t>
            </a:r>
          </a:p>
          <a:p>
            <a:r>
              <a:rPr lang="en-US" sz="2000" dirty="0">
                <a:solidFill>
                  <a:schemeClr val="bg1"/>
                </a:solidFill>
              </a:rPr>
              <a:t>ID numbers on specimen and form don’t match</a:t>
            </a:r>
          </a:p>
          <a:p>
            <a:pPr lvl="1"/>
            <a:r>
              <a:rPr lang="en-US" dirty="0">
                <a:solidFill>
                  <a:schemeClr val="bg1"/>
                </a:solidFill>
              </a:rPr>
              <a:t>Avoid doing more than 1 collection at the same time.</a:t>
            </a:r>
            <a:endParaRPr lang="en-US" sz="1800" dirty="0">
              <a:solidFill>
                <a:schemeClr val="bg1"/>
              </a:solidFill>
            </a:endParaRPr>
          </a:p>
          <a:p>
            <a:r>
              <a:rPr lang="en-US" dirty="0">
                <a:solidFill>
                  <a:schemeClr val="bg1"/>
                </a:solidFill>
              </a:rPr>
              <a:t>Insufficient quantity of specimen</a:t>
            </a:r>
          </a:p>
          <a:p>
            <a:pPr lvl="1"/>
            <a:r>
              <a:rPr lang="en-US" dirty="0">
                <a:solidFill>
                  <a:schemeClr val="bg1"/>
                </a:solidFill>
              </a:rPr>
              <a:t>Bottle A 30 ml, Bottle B 15 ml</a:t>
            </a:r>
          </a:p>
          <a:p>
            <a:pPr marL="342900" lvl="1" indent="-342900"/>
            <a:r>
              <a:rPr lang="en-US" sz="2000" dirty="0">
                <a:solidFill>
                  <a:schemeClr val="bg1"/>
                </a:solidFill>
              </a:rPr>
              <a:t>Specimen seal is tampered with</a:t>
            </a:r>
          </a:p>
          <a:p>
            <a:pPr marL="0" indent="0">
              <a:buNone/>
            </a:pPr>
            <a:endParaRPr lang="en-US" sz="2000" dirty="0">
              <a:solidFill>
                <a:schemeClr val="bg1"/>
              </a:solidFill>
            </a:endParaRPr>
          </a:p>
          <a:p>
            <a:pPr marL="0" indent="0">
              <a:buNone/>
            </a:pPr>
            <a:r>
              <a:rPr lang="en-US" sz="2000" i="1" dirty="0">
                <a:solidFill>
                  <a:schemeClr val="bg1"/>
                </a:solidFill>
              </a:rPr>
              <a:t>***Take your time when performing a DOT specimen collection!</a:t>
            </a:r>
          </a:p>
        </p:txBody>
      </p:sp>
      <p:sp>
        <p:nvSpPr>
          <p:cNvPr id="2" name="TextBox 1">
            <a:extLst>
              <a:ext uri="{FF2B5EF4-FFF2-40B4-BE49-F238E27FC236}">
                <a16:creationId xmlns:a16="http://schemas.microsoft.com/office/drawing/2014/main" id="{BBDAB32E-06DF-0A6B-76D8-9A4F3FCFA8FC}"/>
              </a:ext>
            </a:extLst>
          </p:cNvPr>
          <p:cNvSpPr txBox="1"/>
          <p:nvPr/>
        </p:nvSpPr>
        <p:spPr>
          <a:xfrm>
            <a:off x="792480" y="452718"/>
            <a:ext cx="6528390" cy="584775"/>
          </a:xfrm>
          <a:prstGeom prst="rect">
            <a:avLst/>
          </a:prstGeom>
          <a:noFill/>
        </p:spPr>
        <p:txBody>
          <a:bodyPr wrap="square" rtlCol="0">
            <a:spAutoFit/>
          </a:bodyPr>
          <a:lstStyle/>
          <a:p>
            <a:r>
              <a:rPr lang="en-US" sz="3200" dirty="0"/>
              <a:t>Fatal Flaws</a:t>
            </a:r>
          </a:p>
        </p:txBody>
      </p:sp>
    </p:spTree>
    <p:extLst>
      <p:ext uri="{BB962C8B-B14F-4D97-AF65-F5344CB8AC3E}">
        <p14:creationId xmlns:p14="http://schemas.microsoft.com/office/powerpoint/2010/main" val="724418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solidFill>
            <a:schemeClr val="accent2"/>
          </a:solidFill>
          <a:ln>
            <a:noFill/>
          </a:ln>
        </p:spPr>
        <p:txBody>
          <a:bodyPr rtlCol="0" anchor="ctr"/>
          <a:lstStyle/>
          <a:p>
            <a:pPr algn="ctr"/>
            <a:endParaRPr lang="en-US"/>
          </a:p>
        </p:txBody>
      </p:sp>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5282512" y="1028700"/>
            <a:ext cx="6172069" cy="4800598"/>
          </a:xfrm>
        </p:spPr>
        <p:txBody>
          <a:bodyPr vert="horz" lIns="91440" tIns="45720" rIns="91440" bIns="45720" rtlCol="0" anchor="ctr">
            <a:normAutofit/>
          </a:bodyPr>
          <a:lstStyle/>
          <a:p>
            <a:r>
              <a:rPr lang="en-US" sz="7200" b="0" i="0" kern="1200" dirty="0">
                <a:solidFill>
                  <a:schemeClr val="tx1"/>
                </a:solidFill>
                <a:latin typeface="+mj-lt"/>
                <a:ea typeface="+mj-ea"/>
                <a:cs typeface="+mj-cs"/>
              </a:rPr>
              <a:t>C</a:t>
            </a:r>
          </a:p>
        </p:txBody>
      </p:sp>
    </p:spTree>
    <p:extLst>
      <p:ext uri="{BB962C8B-B14F-4D97-AF65-F5344CB8AC3E}">
        <p14:creationId xmlns:p14="http://schemas.microsoft.com/office/powerpoint/2010/main" val="2271881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solidFill>
            <a:schemeClr val="accent2"/>
          </a:solidFill>
          <a:ln>
            <a:noFill/>
          </a:ln>
        </p:spPr>
        <p:txBody>
          <a:bodyPr rtlCol="0" anchor="ctr"/>
          <a:lstStyle/>
          <a:p>
            <a:pPr algn="ctr"/>
            <a:endParaRPr lang="en-US"/>
          </a:p>
        </p:txBody>
      </p:sp>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5282512" y="1028700"/>
            <a:ext cx="6172069" cy="4800598"/>
          </a:xfrm>
        </p:spPr>
        <p:txBody>
          <a:bodyPr vert="horz" lIns="91440" tIns="45720" rIns="91440" bIns="45720" rtlCol="0" anchor="ctr">
            <a:normAutofit fontScale="90000"/>
          </a:bodyPr>
          <a:lstStyle/>
          <a:p>
            <a:pPr algn="ctr"/>
            <a:r>
              <a:rPr lang="en-US" sz="7200" b="0" i="0" kern="1200" dirty="0">
                <a:solidFill>
                  <a:schemeClr val="tx1"/>
                </a:solidFill>
                <a:latin typeface="+mj-lt"/>
                <a:ea typeface="+mj-ea"/>
                <a:cs typeface="+mj-cs"/>
              </a:rPr>
              <a:t>Federal Drug Testing Custody and Control Form - CCF</a:t>
            </a:r>
          </a:p>
        </p:txBody>
      </p:sp>
    </p:spTree>
    <p:extLst>
      <p:ext uri="{BB962C8B-B14F-4D97-AF65-F5344CB8AC3E}">
        <p14:creationId xmlns:p14="http://schemas.microsoft.com/office/powerpoint/2010/main" val="1236620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A67A-B7E0-F578-25B8-932CA672BA17}"/>
              </a:ext>
            </a:extLst>
          </p:cNvPr>
          <p:cNvSpPr>
            <a:spLocks noGrp="1"/>
          </p:cNvSpPr>
          <p:nvPr>
            <p:ph type="title"/>
          </p:nvPr>
        </p:nvSpPr>
        <p:spPr>
          <a:xfrm>
            <a:off x="283465" y="452718"/>
            <a:ext cx="9767369" cy="1400530"/>
          </a:xfrm>
        </p:spPr>
        <p:txBody>
          <a:bodyPr/>
          <a:lstStyle/>
          <a:p>
            <a:r>
              <a:rPr lang="en-US" dirty="0"/>
              <a:t>Custody Control Form - CCF</a:t>
            </a:r>
          </a:p>
        </p:txBody>
      </p:sp>
      <p:sp>
        <p:nvSpPr>
          <p:cNvPr id="3" name="Content Placeholder 2">
            <a:extLst>
              <a:ext uri="{FF2B5EF4-FFF2-40B4-BE49-F238E27FC236}">
                <a16:creationId xmlns:a16="http://schemas.microsoft.com/office/drawing/2014/main" id="{391483F1-C89D-75FF-AFFF-B10778CED4B5}"/>
              </a:ext>
            </a:extLst>
          </p:cNvPr>
          <p:cNvSpPr>
            <a:spLocks noGrp="1"/>
          </p:cNvSpPr>
          <p:nvPr>
            <p:ph idx="1"/>
          </p:nvPr>
        </p:nvSpPr>
        <p:spPr>
          <a:xfrm>
            <a:off x="283465" y="1773936"/>
            <a:ext cx="11540126" cy="4372863"/>
          </a:xfrm>
        </p:spPr>
        <p:txBody>
          <a:bodyPr>
            <a:normAutofit/>
          </a:bodyPr>
          <a:lstStyle/>
          <a:p>
            <a:pPr marL="0" indent="0">
              <a:buNone/>
            </a:pPr>
            <a:r>
              <a:rPr lang="en-US" dirty="0"/>
              <a:t>CCF consists of 5 copies</a:t>
            </a:r>
          </a:p>
          <a:p>
            <a:r>
              <a:rPr lang="en-US" dirty="0"/>
              <a:t>Copy 1:  Laboratory or Test Facility Copy – accompanies the specimen to the laboratory</a:t>
            </a:r>
          </a:p>
          <a:p>
            <a:r>
              <a:rPr lang="en-US" dirty="0"/>
              <a:t>Copy 2:  Medical Review Officer Copy – sent to the MRO </a:t>
            </a:r>
          </a:p>
          <a:p>
            <a:r>
              <a:rPr lang="en-US" dirty="0"/>
              <a:t>Copy 3:  Collector Copy – retained by the collector</a:t>
            </a:r>
          </a:p>
          <a:p>
            <a:r>
              <a:rPr lang="en-US" dirty="0"/>
              <a:t>Copy 4:  Employer Copy – sent to the employer</a:t>
            </a:r>
          </a:p>
          <a:p>
            <a:r>
              <a:rPr lang="en-US" dirty="0"/>
              <a:t>Copy 5:  Donor Copy – given to the donor/employee</a:t>
            </a:r>
          </a:p>
          <a:p>
            <a:pPr marL="0" indent="0">
              <a:buNone/>
            </a:pPr>
            <a:endParaRPr lang="en-US" dirty="0"/>
          </a:p>
          <a:p>
            <a:pPr marL="0" indent="0">
              <a:buNone/>
            </a:pPr>
            <a:r>
              <a:rPr lang="en-US" dirty="0"/>
              <a:t>Completing the CCF</a:t>
            </a:r>
          </a:p>
          <a:p>
            <a:pPr marL="0" indent="0">
              <a:buNone/>
            </a:pPr>
            <a:r>
              <a:rPr lang="en-US" dirty="0"/>
              <a:t>Transmitting CCF copies</a:t>
            </a:r>
          </a:p>
          <a:p>
            <a:pPr marL="0" indent="0">
              <a:buNone/>
            </a:pPr>
            <a:endParaRPr lang="en-US" dirty="0"/>
          </a:p>
        </p:txBody>
      </p:sp>
    </p:spTree>
    <p:extLst>
      <p:ext uri="{BB962C8B-B14F-4D97-AF65-F5344CB8AC3E}">
        <p14:creationId xmlns:p14="http://schemas.microsoft.com/office/powerpoint/2010/main" val="1100621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A67A-B7E0-F578-25B8-932CA672BA17}"/>
              </a:ext>
            </a:extLst>
          </p:cNvPr>
          <p:cNvSpPr>
            <a:spLocks noGrp="1"/>
          </p:cNvSpPr>
          <p:nvPr>
            <p:ph type="title"/>
          </p:nvPr>
        </p:nvSpPr>
        <p:spPr>
          <a:xfrm>
            <a:off x="283465" y="452718"/>
            <a:ext cx="9767369" cy="1321218"/>
          </a:xfrm>
        </p:spPr>
        <p:txBody>
          <a:bodyPr/>
          <a:lstStyle/>
          <a:p>
            <a:r>
              <a:rPr lang="en-US" dirty="0"/>
              <a:t>Completing the CCF</a:t>
            </a:r>
            <a:br>
              <a:rPr lang="en-US" dirty="0"/>
            </a:br>
            <a:r>
              <a:rPr lang="en-US" sz="2500" b="1" dirty="0"/>
              <a:t>Step 1</a:t>
            </a:r>
          </a:p>
        </p:txBody>
      </p:sp>
      <p:sp>
        <p:nvSpPr>
          <p:cNvPr id="3" name="Content Placeholder 2">
            <a:extLst>
              <a:ext uri="{FF2B5EF4-FFF2-40B4-BE49-F238E27FC236}">
                <a16:creationId xmlns:a16="http://schemas.microsoft.com/office/drawing/2014/main" id="{391483F1-C89D-75FF-AFFF-B10778CED4B5}"/>
              </a:ext>
            </a:extLst>
          </p:cNvPr>
          <p:cNvSpPr>
            <a:spLocks noGrp="1"/>
          </p:cNvSpPr>
          <p:nvPr>
            <p:ph idx="1"/>
          </p:nvPr>
        </p:nvSpPr>
        <p:spPr>
          <a:xfrm>
            <a:off x="283464" y="1572768"/>
            <a:ext cx="11908535" cy="5212080"/>
          </a:xfrm>
        </p:spPr>
        <p:txBody>
          <a:bodyPr>
            <a:noAutofit/>
          </a:bodyPr>
          <a:lstStyle/>
          <a:p>
            <a:pPr marL="0" indent="0">
              <a:buNone/>
            </a:pPr>
            <a:r>
              <a:rPr lang="en-US" sz="1600" b="0" i="0" u="none" strike="noStrike" baseline="0" dirty="0">
                <a:latin typeface="Century Gothic" panose="020B0502020202020204" pitchFamily="34" charset="0"/>
              </a:rPr>
              <a:t>(Copy 1)  This step is completed by the collector or employer representative prior to the employee providing a urine specimen.</a:t>
            </a:r>
          </a:p>
          <a:p>
            <a:r>
              <a:rPr lang="en-US" sz="1600" b="0" i="0" u="none" strike="noStrike" baseline="0" dirty="0">
                <a:latin typeface="Century Gothic" panose="020B0502020202020204" pitchFamily="34" charset="0"/>
              </a:rPr>
              <a:t>The employer and MRO names, addresses, and telephone and fax numbers may be preprinted or handwritten.</a:t>
            </a:r>
          </a:p>
          <a:p>
            <a:pPr marL="457200" lvl="1" indent="0">
              <a:buNone/>
            </a:pPr>
            <a:r>
              <a:rPr lang="en-US" sz="1600" b="0" i="0" u="none" strike="noStrike" baseline="0" dirty="0">
                <a:latin typeface="Century Gothic" panose="020B0502020202020204" pitchFamily="34" charset="0"/>
              </a:rPr>
              <a:t> If the employer has designated a service agent to receive the results from the MRO, the employer’s address may be omitted and the service agent’s address may be used. However, in all cases, the specific employer’s name, telephone and fax numbers must be included.</a:t>
            </a:r>
            <a:r>
              <a:rPr lang="en-US" sz="1600" b="0" i="1" u="none" strike="noStrike" baseline="0" dirty="0">
                <a:latin typeface="Century Gothic" panose="020B0502020202020204" pitchFamily="34" charset="0"/>
              </a:rPr>
              <a:t> A clinic or collection site name may not be used in lieu of an employer name</a:t>
            </a:r>
          </a:p>
          <a:p>
            <a:pPr marL="342900" lvl="1" indent="-342900"/>
            <a:r>
              <a:rPr lang="en-US" sz="1600" dirty="0">
                <a:latin typeface="Century Gothic" panose="020B0502020202020204" pitchFamily="34" charset="0"/>
              </a:rPr>
              <a:t>The collector enters the employee’s social security number or employee’s ID number after verifying the employee’s identity.</a:t>
            </a:r>
          </a:p>
          <a:p>
            <a:pPr marL="342900" lvl="1" indent="-342900"/>
            <a:r>
              <a:rPr lang="en-US" sz="1600" b="0" i="0" u="none" strike="noStrike" baseline="0" dirty="0">
                <a:latin typeface="Century Gothic" panose="020B0502020202020204" pitchFamily="34" charset="0"/>
              </a:rPr>
              <a:t>The collector also marks the appropriate box to indicate the reason for the test and the appropriate box for the type of drug tests to be performed (all DOT drug tests are for five drugs).</a:t>
            </a:r>
          </a:p>
          <a:p>
            <a:pPr marL="342900" lvl="1" indent="-342900"/>
            <a:r>
              <a:rPr lang="en-US" sz="1600" b="0" i="0" u="none" strike="noStrike" baseline="0" dirty="0">
                <a:latin typeface="Century Gothic" panose="020B0502020202020204" pitchFamily="34" charset="0"/>
              </a:rPr>
              <a:t>The collector is to check the DOT Agency whose authority the specimen is collected. For example, if the employee’s specimen is collected under the authority of the Federal Motor Carrier Safety Administration (FMCSA) regulation, the collector would check the “DOT” and “FMCSA” boxes.</a:t>
            </a:r>
          </a:p>
          <a:p>
            <a:pPr marL="342900" lvl="1" indent="-342900"/>
            <a:r>
              <a:rPr lang="en-US" sz="1600" b="0" i="0" u="none" strike="noStrike" baseline="0" dirty="0">
                <a:latin typeface="Century Gothic" panose="020B0502020202020204" pitchFamily="34" charset="0"/>
              </a:rPr>
              <a:t>The collector then enters the information required for the collection site (this information may also be preprinted). The collector’s telephone number is critical, since the laboratory or the MRO may need to contact the collector if they have questions related to a collection. </a:t>
            </a:r>
            <a:endParaRPr lang="en-US" sz="1600" dirty="0">
              <a:latin typeface="Century Gothic" panose="020B0502020202020204" pitchFamily="34" charset="0"/>
            </a:endParaRPr>
          </a:p>
        </p:txBody>
      </p:sp>
    </p:spTree>
    <p:extLst>
      <p:ext uri="{BB962C8B-B14F-4D97-AF65-F5344CB8AC3E}">
        <p14:creationId xmlns:p14="http://schemas.microsoft.com/office/powerpoint/2010/main" val="3158297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A67A-B7E0-F578-25B8-932CA672BA17}"/>
              </a:ext>
            </a:extLst>
          </p:cNvPr>
          <p:cNvSpPr>
            <a:spLocks noGrp="1"/>
          </p:cNvSpPr>
          <p:nvPr>
            <p:ph type="title"/>
          </p:nvPr>
        </p:nvSpPr>
        <p:spPr>
          <a:xfrm>
            <a:off x="283465" y="452718"/>
            <a:ext cx="9767369" cy="1321218"/>
          </a:xfrm>
        </p:spPr>
        <p:txBody>
          <a:bodyPr/>
          <a:lstStyle/>
          <a:p>
            <a:r>
              <a:rPr lang="en-US" dirty="0"/>
              <a:t>Completing the CCF</a:t>
            </a:r>
            <a:br>
              <a:rPr lang="en-US" dirty="0"/>
            </a:br>
            <a:r>
              <a:rPr lang="en-US" sz="2500" b="1" dirty="0"/>
              <a:t>Step 2</a:t>
            </a:r>
          </a:p>
        </p:txBody>
      </p:sp>
      <p:sp>
        <p:nvSpPr>
          <p:cNvPr id="3" name="Content Placeholder 2">
            <a:extLst>
              <a:ext uri="{FF2B5EF4-FFF2-40B4-BE49-F238E27FC236}">
                <a16:creationId xmlns:a16="http://schemas.microsoft.com/office/drawing/2014/main" id="{391483F1-C89D-75FF-AFFF-B10778CED4B5}"/>
              </a:ext>
            </a:extLst>
          </p:cNvPr>
          <p:cNvSpPr>
            <a:spLocks noGrp="1"/>
          </p:cNvSpPr>
          <p:nvPr>
            <p:ph idx="1"/>
          </p:nvPr>
        </p:nvSpPr>
        <p:spPr>
          <a:xfrm>
            <a:off x="283464" y="1572768"/>
            <a:ext cx="11908535" cy="5212080"/>
          </a:xfrm>
        </p:spPr>
        <p:txBody>
          <a:bodyPr>
            <a:noAutofit/>
          </a:bodyPr>
          <a:lstStyle/>
          <a:p>
            <a:pPr marL="0" indent="0">
              <a:buNone/>
            </a:pPr>
            <a:r>
              <a:rPr lang="en-US" sz="1600" b="0" i="0" u="none" strike="noStrike" baseline="0" dirty="0">
                <a:latin typeface="Century Gothic" panose="020B0502020202020204" pitchFamily="34" charset="0"/>
              </a:rPr>
              <a:t>(Copy 1) </a:t>
            </a:r>
          </a:p>
          <a:p>
            <a:r>
              <a:rPr lang="en-US" b="0" i="0" u="none" strike="noStrike" baseline="0" dirty="0">
                <a:latin typeface="+mn-lt"/>
              </a:rPr>
              <a:t>This step is completed by the collector after receiving the specimen from the employee and observing the temperature of the specimen. </a:t>
            </a:r>
          </a:p>
          <a:p>
            <a:r>
              <a:rPr lang="en-US" dirty="0">
                <a:latin typeface="+mn-lt"/>
              </a:rPr>
              <a:t>T</a:t>
            </a:r>
            <a:r>
              <a:rPr lang="en-US" b="0" i="0" u="none" strike="noStrike" baseline="0" dirty="0">
                <a:latin typeface="+mn-lt"/>
              </a:rPr>
              <a:t>he collector marks the appropriate box to indicate if the temperature of the specimen </a:t>
            </a:r>
            <a:r>
              <a:rPr lang="en-US" b="0" i="1" u="none" strike="noStrike" baseline="0" dirty="0">
                <a:latin typeface="+mn-lt"/>
              </a:rPr>
              <a:t>is </a:t>
            </a:r>
            <a:r>
              <a:rPr lang="en-US" b="0" i="0" u="none" strike="noStrike" baseline="0" dirty="0">
                <a:latin typeface="+mn-lt"/>
              </a:rPr>
              <a:t>within the required temperature range.</a:t>
            </a:r>
          </a:p>
          <a:p>
            <a:r>
              <a:rPr lang="en-US" dirty="0">
                <a:latin typeface="+mn-lt"/>
              </a:rPr>
              <a:t>T</a:t>
            </a:r>
            <a:r>
              <a:rPr lang="en-US" b="0" i="0" u="none" strike="noStrike" baseline="0" dirty="0">
                <a:latin typeface="+mn-lt"/>
              </a:rPr>
              <a:t>he collector indicates whether it is a split specimen or single specimen collection.</a:t>
            </a:r>
          </a:p>
          <a:p>
            <a:r>
              <a:rPr lang="en-US" dirty="0">
                <a:latin typeface="+mn-lt"/>
              </a:rPr>
              <a:t>Problem: This is where the collector </a:t>
            </a:r>
            <a:r>
              <a:rPr lang="en-US" b="0" i="0" u="none" strike="noStrike" baseline="0" dirty="0">
                <a:latin typeface="+mn-lt"/>
              </a:rPr>
              <a:t>indicates if no specimen was collected and why, </a:t>
            </a:r>
            <a:r>
              <a:rPr lang="en-US" b="0" i="1" u="none" strike="noStrike" baseline="0" dirty="0">
                <a:latin typeface="+mn-lt"/>
              </a:rPr>
              <a:t>and </a:t>
            </a:r>
            <a:r>
              <a:rPr lang="en-US" b="0" i="0" u="none" strike="noStrike" baseline="0" dirty="0">
                <a:latin typeface="+mn-lt"/>
              </a:rPr>
              <a:t>to indicate if it was an observed collection and why. </a:t>
            </a:r>
          </a:p>
          <a:p>
            <a:r>
              <a:rPr lang="en-US" b="0" i="0" u="none" strike="noStrike" baseline="0" dirty="0">
                <a:latin typeface="+mn-lt"/>
              </a:rPr>
              <a:t>Note: Because all DOT collections are split specimen collections, </a:t>
            </a:r>
            <a:r>
              <a:rPr lang="en-US" b="0" i="1" u="none" strike="noStrike" baseline="0" dirty="0">
                <a:latin typeface="+mn-lt"/>
              </a:rPr>
              <a:t>the collectors should ALWAYS check the split specimen box</a:t>
            </a:r>
            <a:r>
              <a:rPr lang="en-US" b="0" i="0" u="none" strike="noStrike" baseline="0" dirty="0">
                <a:latin typeface="+mn-lt"/>
              </a:rPr>
              <a:t>. </a:t>
            </a:r>
          </a:p>
        </p:txBody>
      </p:sp>
    </p:spTree>
    <p:extLst>
      <p:ext uri="{BB962C8B-B14F-4D97-AF65-F5344CB8AC3E}">
        <p14:creationId xmlns:p14="http://schemas.microsoft.com/office/powerpoint/2010/main" val="2026524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A67A-B7E0-F578-25B8-932CA672BA17}"/>
              </a:ext>
            </a:extLst>
          </p:cNvPr>
          <p:cNvSpPr>
            <a:spLocks noGrp="1"/>
          </p:cNvSpPr>
          <p:nvPr>
            <p:ph type="title"/>
          </p:nvPr>
        </p:nvSpPr>
        <p:spPr>
          <a:xfrm>
            <a:off x="283465" y="452718"/>
            <a:ext cx="9767369" cy="1321218"/>
          </a:xfrm>
        </p:spPr>
        <p:txBody>
          <a:bodyPr/>
          <a:lstStyle/>
          <a:p>
            <a:r>
              <a:rPr lang="en-US" dirty="0"/>
              <a:t>Completing the CCF</a:t>
            </a:r>
            <a:br>
              <a:rPr lang="en-US" dirty="0"/>
            </a:br>
            <a:r>
              <a:rPr lang="en-US" sz="2500" b="1" dirty="0"/>
              <a:t>Step 3</a:t>
            </a:r>
          </a:p>
        </p:txBody>
      </p:sp>
      <p:sp>
        <p:nvSpPr>
          <p:cNvPr id="3" name="Content Placeholder 2">
            <a:extLst>
              <a:ext uri="{FF2B5EF4-FFF2-40B4-BE49-F238E27FC236}">
                <a16:creationId xmlns:a16="http://schemas.microsoft.com/office/drawing/2014/main" id="{391483F1-C89D-75FF-AFFF-B10778CED4B5}"/>
              </a:ext>
            </a:extLst>
          </p:cNvPr>
          <p:cNvSpPr>
            <a:spLocks noGrp="1"/>
          </p:cNvSpPr>
          <p:nvPr>
            <p:ph idx="1"/>
          </p:nvPr>
        </p:nvSpPr>
        <p:spPr>
          <a:xfrm>
            <a:off x="283464" y="1572768"/>
            <a:ext cx="11908535" cy="5212080"/>
          </a:xfrm>
        </p:spPr>
        <p:txBody>
          <a:bodyPr>
            <a:noAutofit/>
          </a:bodyPr>
          <a:lstStyle/>
          <a:p>
            <a:pPr marL="0" indent="0">
              <a:buNone/>
            </a:pPr>
            <a:r>
              <a:rPr lang="en-US" sz="1600" b="0" i="0" u="none" strike="noStrike" baseline="0" dirty="0">
                <a:latin typeface="Century Gothic" panose="020B0502020202020204" pitchFamily="34" charset="0"/>
              </a:rPr>
              <a:t>(Copy 1)</a:t>
            </a:r>
          </a:p>
          <a:p>
            <a:pPr marL="0" indent="0">
              <a:buNone/>
            </a:pPr>
            <a:endParaRPr lang="en-US" dirty="0"/>
          </a:p>
          <a:p>
            <a:pPr marL="0" indent="0">
              <a:buNone/>
            </a:pPr>
            <a:r>
              <a:rPr lang="en-US" b="0" i="0" u="none" strike="noStrike" baseline="0" dirty="0"/>
              <a:t>This step instructs the collector to seal and date the specimen bottles, </a:t>
            </a:r>
            <a:r>
              <a:rPr lang="en-US" b="0" i="1" u="none" strike="noStrike" baseline="0" dirty="0"/>
              <a:t>to date the bottles seals after placing them on the bottles</a:t>
            </a:r>
            <a:r>
              <a:rPr lang="en-US" b="0" i="0" u="none" strike="noStrike" baseline="0" dirty="0"/>
              <a:t>, to have the employee initial the bottle seals after placing them on the bottles, and then instruct the employee to complete step 5 on the MRO copy (Copy 2).  </a:t>
            </a:r>
          </a:p>
          <a:p>
            <a:pPr marL="0" indent="0">
              <a:buNone/>
            </a:pPr>
            <a:endParaRPr lang="en-US" sz="1600" b="0" i="0" u="none" strike="noStrike" baseline="0" dirty="0">
              <a:latin typeface="Century Gothic" panose="020B0502020202020204" pitchFamily="34" charset="0"/>
            </a:endParaRPr>
          </a:p>
        </p:txBody>
      </p:sp>
    </p:spTree>
    <p:extLst>
      <p:ext uri="{BB962C8B-B14F-4D97-AF65-F5344CB8AC3E}">
        <p14:creationId xmlns:p14="http://schemas.microsoft.com/office/powerpoint/2010/main" val="1029852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389887"/>
            <a:ext cx="10861040" cy="5008073"/>
          </a:xfrm>
          <a:prstGeom prst="rect">
            <a:avLst/>
          </a:prstGeom>
          <a:solidFill>
            <a:srgbClr val="FCF6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472184"/>
            <a:ext cx="10204768" cy="4705097"/>
          </a:xfrm>
        </p:spPr>
        <p:txBody>
          <a:bodyPr>
            <a:normAutofit/>
          </a:bodyPr>
          <a:lstStyle/>
          <a:p>
            <a:r>
              <a:rPr lang="en-US" sz="1800" b="0" i="0" u="none" strike="noStrike" baseline="0" dirty="0">
                <a:solidFill>
                  <a:srgbClr val="000000"/>
                </a:solidFill>
                <a:latin typeface="Times New Roman" panose="02020603050405020304" pitchFamily="18" charset="0"/>
              </a:rPr>
              <a:t>3. An individual working for an HHS-certified drug testing laboratory (e.g., as a technician or </a:t>
            </a:r>
            <a:r>
              <a:rPr lang="en-US" sz="1800" b="0" i="0" u="none" strike="noStrike" baseline="0" dirty="0" err="1">
                <a:solidFill>
                  <a:srgbClr val="000000"/>
                </a:solidFill>
                <a:latin typeface="Times New Roman" panose="02020603050405020304" pitchFamily="18" charset="0"/>
              </a:rPr>
              <a:t>accessioner</a:t>
            </a:r>
            <a:r>
              <a:rPr lang="en-US" sz="1800" b="0" i="0" u="none" strike="noStrike" baseline="0" dirty="0">
                <a:solidFill>
                  <a:srgbClr val="000000"/>
                </a:solidFill>
                <a:latin typeface="Times New Roman" panose="02020603050405020304" pitchFamily="18" charset="0"/>
              </a:rPr>
              <a:t>) may not act as a collector if that individual can link the employee with the specimen drug test result or laboratory report.</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4. The employee may not be the collector of his or her own urine specimen. </a:t>
            </a:r>
          </a:p>
          <a:p>
            <a:pPr marL="0" indent="0">
              <a:buNone/>
            </a:pPr>
            <a:r>
              <a:rPr lang="en-US" sz="1800" b="1" i="0" u="none" strike="noStrike" baseline="0" dirty="0">
                <a:solidFill>
                  <a:srgbClr val="000000"/>
                </a:solidFill>
                <a:latin typeface="Times New Roman" panose="02020603050405020304" pitchFamily="18" charset="0"/>
              </a:rPr>
              <a:t>Note: </a:t>
            </a:r>
            <a:r>
              <a:rPr lang="en-US" sz="1800" b="0" i="0" u="none" strike="noStrike" baseline="0" dirty="0">
                <a:solidFill>
                  <a:srgbClr val="000000"/>
                </a:solidFill>
                <a:latin typeface="Times New Roman" panose="02020603050405020304" pitchFamily="18" charset="0"/>
              </a:rPr>
              <a:t>To avoid a potential conflict of interest, a collector should not be someone that is related to the employee (e.g., spouse, ex-spouse, relative) or a close personal friend (e.g., fiancée).</a:t>
            </a: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pPr marL="0" indent="0">
              <a:buNone/>
            </a:pPr>
            <a:endParaRPr lang="en-US" dirty="0"/>
          </a:p>
        </p:txBody>
      </p:sp>
      <p:sp>
        <p:nvSpPr>
          <p:cNvPr id="2" name="TextBox 1">
            <a:extLst>
              <a:ext uri="{FF2B5EF4-FFF2-40B4-BE49-F238E27FC236}">
                <a16:creationId xmlns:a16="http://schemas.microsoft.com/office/drawing/2014/main" id="{DE7CE566-6AED-C976-4421-3D509263E22A}"/>
              </a:ext>
            </a:extLst>
          </p:cNvPr>
          <p:cNvSpPr txBox="1"/>
          <p:nvPr/>
        </p:nvSpPr>
        <p:spPr>
          <a:xfrm>
            <a:off x="856488" y="460040"/>
            <a:ext cx="6528390" cy="584775"/>
          </a:xfrm>
          <a:prstGeom prst="rect">
            <a:avLst/>
          </a:prstGeom>
          <a:noFill/>
        </p:spPr>
        <p:txBody>
          <a:bodyPr wrap="square" rtlCol="0">
            <a:spAutoFit/>
          </a:bodyPr>
          <a:lstStyle/>
          <a:p>
            <a:r>
              <a:rPr lang="en-US" sz="3200" b="0" i="0" kern="1200" dirty="0">
                <a:solidFill>
                  <a:schemeClr val="tx1"/>
                </a:solidFill>
                <a:latin typeface="+mj-lt"/>
                <a:ea typeface="+mj-ea"/>
                <a:cs typeface="+mj-cs"/>
              </a:rPr>
              <a:t>Serving as a Collector</a:t>
            </a:r>
            <a:endParaRPr lang="en-US" sz="3200" dirty="0"/>
          </a:p>
        </p:txBody>
      </p:sp>
    </p:spTree>
    <p:extLst>
      <p:ext uri="{BB962C8B-B14F-4D97-AF65-F5344CB8AC3E}">
        <p14:creationId xmlns:p14="http://schemas.microsoft.com/office/powerpoint/2010/main" val="2581258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A67A-B7E0-F578-25B8-932CA672BA17}"/>
              </a:ext>
            </a:extLst>
          </p:cNvPr>
          <p:cNvSpPr>
            <a:spLocks noGrp="1"/>
          </p:cNvSpPr>
          <p:nvPr>
            <p:ph type="title"/>
          </p:nvPr>
        </p:nvSpPr>
        <p:spPr>
          <a:xfrm>
            <a:off x="283465" y="452718"/>
            <a:ext cx="9767369" cy="1321218"/>
          </a:xfrm>
        </p:spPr>
        <p:txBody>
          <a:bodyPr/>
          <a:lstStyle/>
          <a:p>
            <a:r>
              <a:rPr lang="en-US" dirty="0"/>
              <a:t>Completing the CCF</a:t>
            </a:r>
            <a:br>
              <a:rPr lang="en-US" dirty="0"/>
            </a:br>
            <a:r>
              <a:rPr lang="en-US" sz="2500" b="1" dirty="0"/>
              <a:t>Step 5</a:t>
            </a:r>
          </a:p>
        </p:txBody>
      </p:sp>
      <p:sp>
        <p:nvSpPr>
          <p:cNvPr id="3" name="Content Placeholder 2">
            <a:extLst>
              <a:ext uri="{FF2B5EF4-FFF2-40B4-BE49-F238E27FC236}">
                <a16:creationId xmlns:a16="http://schemas.microsoft.com/office/drawing/2014/main" id="{391483F1-C89D-75FF-AFFF-B10778CED4B5}"/>
              </a:ext>
            </a:extLst>
          </p:cNvPr>
          <p:cNvSpPr>
            <a:spLocks noGrp="1"/>
          </p:cNvSpPr>
          <p:nvPr>
            <p:ph idx="1"/>
          </p:nvPr>
        </p:nvSpPr>
        <p:spPr>
          <a:xfrm>
            <a:off x="283464" y="1572768"/>
            <a:ext cx="11908535" cy="5212080"/>
          </a:xfrm>
        </p:spPr>
        <p:txBody>
          <a:bodyPr>
            <a:noAutofit/>
          </a:bodyPr>
          <a:lstStyle/>
          <a:p>
            <a:pPr marL="0" indent="0">
              <a:buNone/>
            </a:pPr>
            <a:r>
              <a:rPr lang="en-US" sz="1600" b="0" i="0" u="none" strike="noStrike" baseline="0" dirty="0">
                <a:latin typeface="Century Gothic" panose="020B0502020202020204" pitchFamily="34" charset="0"/>
              </a:rPr>
              <a:t>(Copy 2)</a:t>
            </a:r>
          </a:p>
          <a:p>
            <a:pPr marL="0" indent="0">
              <a:buNone/>
            </a:pPr>
            <a:r>
              <a:rPr lang="en-US" b="0" i="0" u="none" strike="noStrike" baseline="0" dirty="0">
                <a:latin typeface="+mn-lt"/>
              </a:rPr>
              <a:t>This step is completed by the employee (listed as donor on the CCF). The employee reads the certification statement, prints his or her name, provides date of birth, daytime and evening telephone numbers, date of collection, and signs the form. After the employee completes this portion of the CCF, the collector reviews it to ensure that all the required information was provided.  </a:t>
            </a:r>
          </a:p>
        </p:txBody>
      </p:sp>
    </p:spTree>
    <p:extLst>
      <p:ext uri="{BB962C8B-B14F-4D97-AF65-F5344CB8AC3E}">
        <p14:creationId xmlns:p14="http://schemas.microsoft.com/office/powerpoint/2010/main" val="2117726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A67A-B7E0-F578-25B8-932CA672BA17}"/>
              </a:ext>
            </a:extLst>
          </p:cNvPr>
          <p:cNvSpPr>
            <a:spLocks noGrp="1"/>
          </p:cNvSpPr>
          <p:nvPr>
            <p:ph type="title"/>
          </p:nvPr>
        </p:nvSpPr>
        <p:spPr>
          <a:xfrm>
            <a:off x="283465" y="452718"/>
            <a:ext cx="9767369" cy="1321218"/>
          </a:xfrm>
        </p:spPr>
        <p:txBody>
          <a:bodyPr/>
          <a:lstStyle/>
          <a:p>
            <a:r>
              <a:rPr lang="en-US" dirty="0"/>
              <a:t>Completing the CCF</a:t>
            </a:r>
            <a:br>
              <a:rPr lang="en-US" dirty="0"/>
            </a:br>
            <a:r>
              <a:rPr lang="en-US" sz="2500" b="1" dirty="0"/>
              <a:t>Step 4</a:t>
            </a:r>
          </a:p>
        </p:txBody>
      </p:sp>
      <p:sp>
        <p:nvSpPr>
          <p:cNvPr id="3" name="Content Placeholder 2">
            <a:extLst>
              <a:ext uri="{FF2B5EF4-FFF2-40B4-BE49-F238E27FC236}">
                <a16:creationId xmlns:a16="http://schemas.microsoft.com/office/drawing/2014/main" id="{391483F1-C89D-75FF-AFFF-B10778CED4B5}"/>
              </a:ext>
            </a:extLst>
          </p:cNvPr>
          <p:cNvSpPr>
            <a:spLocks noGrp="1"/>
          </p:cNvSpPr>
          <p:nvPr>
            <p:ph idx="1"/>
          </p:nvPr>
        </p:nvSpPr>
        <p:spPr>
          <a:xfrm>
            <a:off x="283464" y="1572768"/>
            <a:ext cx="11908535" cy="5212080"/>
          </a:xfrm>
        </p:spPr>
        <p:txBody>
          <a:bodyPr>
            <a:noAutofit/>
          </a:bodyPr>
          <a:lstStyle/>
          <a:p>
            <a:pPr marL="0" indent="0">
              <a:buNone/>
            </a:pPr>
            <a:r>
              <a:rPr lang="en-US" sz="1600" b="0" i="0" u="none" strike="noStrike" baseline="0" dirty="0">
                <a:latin typeface="Century Gothic" panose="020B0502020202020204" pitchFamily="34" charset="0"/>
              </a:rPr>
              <a:t>(Copy 1) </a:t>
            </a:r>
          </a:p>
          <a:p>
            <a:r>
              <a:rPr lang="en-US" b="0" i="0" u="none" strike="noStrike" baseline="0" dirty="0">
                <a:latin typeface="+mn-lt"/>
              </a:rPr>
              <a:t>This step is initiated by the collector and then completed by the laboratory after the laboratory accessions the specimen. This step requires the collector to sign the form to certify that the specimen was collected, labeled, sealed, and released for shipment to the laboratory in accordance with Federal requirements. The collector is also required to note the time of the collection, the date of collection, and the specific name of the delivery service to whom the specimen is released for shipment to the laboratory. </a:t>
            </a:r>
          </a:p>
          <a:p>
            <a:r>
              <a:rPr lang="en-US" b="0" i="0" u="none" strike="noStrike" baseline="0" dirty="0">
                <a:latin typeface="+mn-lt"/>
              </a:rPr>
              <a:t>Note: There is no requirement for couriers, express carriers, or postal service personnel to add additional documentation to the chain of custody for the specimens during transit because they do not have direct access to the specimens or the CCF. Chain of custody annotations resume when the shipping container/package is opened and accessioned at the laboratory. </a:t>
            </a:r>
          </a:p>
        </p:txBody>
      </p:sp>
    </p:spTree>
    <p:extLst>
      <p:ext uri="{BB962C8B-B14F-4D97-AF65-F5344CB8AC3E}">
        <p14:creationId xmlns:p14="http://schemas.microsoft.com/office/powerpoint/2010/main" val="2418201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A67A-B7E0-F578-25B8-932CA672BA17}"/>
              </a:ext>
            </a:extLst>
          </p:cNvPr>
          <p:cNvSpPr>
            <a:spLocks noGrp="1"/>
          </p:cNvSpPr>
          <p:nvPr>
            <p:ph type="title"/>
          </p:nvPr>
        </p:nvSpPr>
        <p:spPr>
          <a:xfrm>
            <a:off x="283465" y="452718"/>
            <a:ext cx="9767369" cy="1321218"/>
          </a:xfrm>
        </p:spPr>
        <p:txBody>
          <a:bodyPr/>
          <a:lstStyle/>
          <a:p>
            <a:r>
              <a:rPr lang="en-US" dirty="0"/>
              <a:t>Completing the CCF</a:t>
            </a:r>
            <a:br>
              <a:rPr lang="en-US" dirty="0"/>
            </a:br>
            <a:r>
              <a:rPr lang="en-US" sz="2500" b="1" dirty="0"/>
              <a:t>Step 5a</a:t>
            </a:r>
          </a:p>
        </p:txBody>
      </p:sp>
      <p:sp>
        <p:nvSpPr>
          <p:cNvPr id="3" name="Content Placeholder 2">
            <a:extLst>
              <a:ext uri="{FF2B5EF4-FFF2-40B4-BE49-F238E27FC236}">
                <a16:creationId xmlns:a16="http://schemas.microsoft.com/office/drawing/2014/main" id="{391483F1-C89D-75FF-AFFF-B10778CED4B5}"/>
              </a:ext>
            </a:extLst>
          </p:cNvPr>
          <p:cNvSpPr>
            <a:spLocks noGrp="1"/>
          </p:cNvSpPr>
          <p:nvPr>
            <p:ph idx="1"/>
          </p:nvPr>
        </p:nvSpPr>
        <p:spPr>
          <a:xfrm>
            <a:off x="283464" y="1572768"/>
            <a:ext cx="11908535" cy="5212080"/>
          </a:xfrm>
        </p:spPr>
        <p:txBody>
          <a:bodyPr>
            <a:noAutofit/>
          </a:bodyPr>
          <a:lstStyle/>
          <a:p>
            <a:pPr marL="0" indent="0">
              <a:buNone/>
            </a:pPr>
            <a:r>
              <a:rPr lang="en-US" sz="1600" b="0" i="0" u="none" strike="noStrike" baseline="0" dirty="0">
                <a:latin typeface="Century Gothic" panose="020B0502020202020204" pitchFamily="34" charset="0"/>
              </a:rPr>
              <a:t>(Copy 1) </a:t>
            </a:r>
          </a:p>
          <a:p>
            <a:r>
              <a:rPr lang="en-US" b="0" i="0" u="none" strike="noStrike" baseline="0" dirty="0">
                <a:latin typeface="+mn-lt"/>
              </a:rPr>
              <a:t>This step is completed by the laboratory to report the test result of the primary specimen. </a:t>
            </a:r>
          </a:p>
          <a:p>
            <a:pPr marL="0" indent="0">
              <a:buNone/>
            </a:pPr>
            <a:endParaRPr lang="en-US" b="0" i="0" u="none" strike="noStrike" baseline="0" dirty="0">
              <a:latin typeface="+mn-lt"/>
            </a:endParaRPr>
          </a:p>
          <a:p>
            <a:r>
              <a:rPr lang="en-US" b="0" i="0" u="none" strike="noStrike" baseline="0" dirty="0">
                <a:latin typeface="+mn-lt"/>
              </a:rPr>
              <a:t>Step 5(b) (Copy 1). This step is completed by the laboratory to report the test result of the split specimen if the split specimen is tested. </a:t>
            </a:r>
          </a:p>
          <a:p>
            <a:endParaRPr lang="en-US" dirty="0">
              <a:latin typeface="+mn-lt"/>
            </a:endParaRPr>
          </a:p>
          <a:p>
            <a:r>
              <a:rPr lang="en-US" dirty="0">
                <a:latin typeface="+mn-lt"/>
              </a:rPr>
              <a:t>Step 6 (Copy 2). This step is completed by the MRO in reporting the results of the primary specimen to the employer. </a:t>
            </a:r>
          </a:p>
        </p:txBody>
      </p:sp>
    </p:spTree>
    <p:extLst>
      <p:ext uri="{BB962C8B-B14F-4D97-AF65-F5344CB8AC3E}">
        <p14:creationId xmlns:p14="http://schemas.microsoft.com/office/powerpoint/2010/main" val="3102954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A67A-B7E0-F578-25B8-932CA672BA17}"/>
              </a:ext>
            </a:extLst>
          </p:cNvPr>
          <p:cNvSpPr>
            <a:spLocks noGrp="1"/>
          </p:cNvSpPr>
          <p:nvPr>
            <p:ph type="title"/>
          </p:nvPr>
        </p:nvSpPr>
        <p:spPr>
          <a:xfrm>
            <a:off x="283465" y="452718"/>
            <a:ext cx="9767369" cy="1321218"/>
          </a:xfrm>
        </p:spPr>
        <p:txBody>
          <a:bodyPr/>
          <a:lstStyle/>
          <a:p>
            <a:r>
              <a:rPr lang="en-US" dirty="0"/>
              <a:t>Completing the CCF</a:t>
            </a:r>
            <a:br>
              <a:rPr lang="en-US" dirty="0"/>
            </a:br>
            <a:r>
              <a:rPr lang="en-US" sz="2500" b="1" dirty="0"/>
              <a:t>Step 7</a:t>
            </a:r>
          </a:p>
        </p:txBody>
      </p:sp>
      <p:sp>
        <p:nvSpPr>
          <p:cNvPr id="3" name="Content Placeholder 2">
            <a:extLst>
              <a:ext uri="{FF2B5EF4-FFF2-40B4-BE49-F238E27FC236}">
                <a16:creationId xmlns:a16="http://schemas.microsoft.com/office/drawing/2014/main" id="{391483F1-C89D-75FF-AFFF-B10778CED4B5}"/>
              </a:ext>
            </a:extLst>
          </p:cNvPr>
          <p:cNvSpPr>
            <a:spLocks noGrp="1"/>
          </p:cNvSpPr>
          <p:nvPr>
            <p:ph idx="1"/>
          </p:nvPr>
        </p:nvSpPr>
        <p:spPr>
          <a:xfrm>
            <a:off x="283464" y="1572768"/>
            <a:ext cx="11908535" cy="5212080"/>
          </a:xfrm>
        </p:spPr>
        <p:txBody>
          <a:bodyPr>
            <a:noAutofit/>
          </a:bodyPr>
          <a:lstStyle/>
          <a:p>
            <a:pPr marL="0" indent="0">
              <a:buNone/>
            </a:pPr>
            <a:r>
              <a:rPr lang="en-US" sz="1600" b="0" i="0" u="none" strike="noStrike" baseline="0" dirty="0">
                <a:latin typeface="Century Gothic" panose="020B0502020202020204" pitchFamily="34" charset="0"/>
              </a:rPr>
              <a:t>(Copy 2)</a:t>
            </a:r>
          </a:p>
          <a:p>
            <a:r>
              <a:rPr lang="en-US" dirty="0">
                <a:latin typeface="+mn-lt"/>
              </a:rPr>
              <a:t>Step 7 (Copy 2). This step is completed by the MRO in reporting the results of the split specimen to the employer. </a:t>
            </a:r>
          </a:p>
          <a:p>
            <a:r>
              <a:rPr lang="en-US" dirty="0">
                <a:latin typeface="+mn-lt"/>
              </a:rPr>
              <a:t>The bottom area of Copy 1 is reserved for the tamper-evident specimen bottle seals/labels. There must be two seals/labels to accommodate collecting split specimens (i.e., one marked with the letter "A" to designate the primary specimen and the other marked with the letter "B" to designate the split specimen) to accommodate collecting split specimens. </a:t>
            </a:r>
          </a:p>
          <a:p>
            <a:pPr marL="0" indent="0">
              <a:buNone/>
            </a:pPr>
            <a:endParaRPr lang="en-US" dirty="0">
              <a:latin typeface="+mn-lt"/>
            </a:endParaRPr>
          </a:p>
          <a:p>
            <a:pPr marL="0" indent="0">
              <a:buNone/>
            </a:pPr>
            <a:r>
              <a:rPr lang="en-US" dirty="0">
                <a:solidFill>
                  <a:srgbClr val="FFFF00"/>
                </a:solidFill>
                <a:latin typeface="+mn-lt"/>
              </a:rPr>
              <a:t>Note: No one (including collection site personnel or the collector) is permitted to require an employee to sign a consent, release, or waiver of liability, or indemnification agreement with respect to any part of the drug testing process. Collection sites (clinics) may not use “generic” consent forms for DOT-required urine specimen collections, even if their clinic policy requires consent from the general patient population.  </a:t>
            </a:r>
          </a:p>
        </p:txBody>
      </p:sp>
    </p:spTree>
    <p:extLst>
      <p:ext uri="{BB962C8B-B14F-4D97-AF65-F5344CB8AC3E}">
        <p14:creationId xmlns:p14="http://schemas.microsoft.com/office/powerpoint/2010/main" val="4158481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8B8A75-3FC0-A8C4-6629-23EE68C18C75}"/>
              </a:ext>
            </a:extLst>
          </p:cNvPr>
          <p:cNvPicPr>
            <a:picLocks noChangeAspect="1"/>
          </p:cNvPicPr>
          <p:nvPr/>
        </p:nvPicPr>
        <p:blipFill>
          <a:blip r:embed="rId2"/>
          <a:stretch>
            <a:fillRect/>
          </a:stretch>
        </p:blipFill>
        <p:spPr>
          <a:xfrm>
            <a:off x="4092471" y="152400"/>
            <a:ext cx="5057666" cy="6540499"/>
          </a:xfrm>
          <a:prstGeom prst="rect">
            <a:avLst/>
          </a:prstGeom>
        </p:spPr>
      </p:pic>
    </p:spTree>
    <p:extLst>
      <p:ext uri="{BB962C8B-B14F-4D97-AF65-F5344CB8AC3E}">
        <p14:creationId xmlns:p14="http://schemas.microsoft.com/office/powerpoint/2010/main" val="998606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prescription&#10;&#10;Description automatically generated">
            <a:extLst>
              <a:ext uri="{FF2B5EF4-FFF2-40B4-BE49-F238E27FC236}">
                <a16:creationId xmlns:a16="http://schemas.microsoft.com/office/drawing/2014/main" id="{44B70150-D42B-ADB7-2D36-B1A57CCF6870}"/>
              </a:ext>
            </a:extLst>
          </p:cNvPr>
          <p:cNvPicPr>
            <a:picLocks noChangeAspect="1"/>
          </p:cNvPicPr>
          <p:nvPr/>
        </p:nvPicPr>
        <p:blipFill>
          <a:blip r:embed="rId2"/>
          <a:stretch>
            <a:fillRect/>
          </a:stretch>
        </p:blipFill>
        <p:spPr>
          <a:xfrm>
            <a:off x="186915" y="498538"/>
            <a:ext cx="11786627" cy="5775262"/>
          </a:xfrm>
          <a:prstGeom prst="rect">
            <a:avLst/>
          </a:prstGeom>
        </p:spPr>
      </p:pic>
    </p:spTree>
    <p:extLst>
      <p:ext uri="{BB962C8B-B14F-4D97-AF65-F5344CB8AC3E}">
        <p14:creationId xmlns:p14="http://schemas.microsoft.com/office/powerpoint/2010/main" val="365704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box&#10;&#10;Description automatically generated">
            <a:extLst>
              <a:ext uri="{FF2B5EF4-FFF2-40B4-BE49-F238E27FC236}">
                <a16:creationId xmlns:a16="http://schemas.microsoft.com/office/drawing/2014/main" id="{A8465F60-ED15-B4F3-9DA7-8B053439E649}"/>
              </a:ext>
            </a:extLst>
          </p:cNvPr>
          <p:cNvPicPr>
            <a:picLocks noChangeAspect="1"/>
          </p:cNvPicPr>
          <p:nvPr/>
        </p:nvPicPr>
        <p:blipFill>
          <a:blip r:embed="rId2"/>
          <a:stretch>
            <a:fillRect/>
          </a:stretch>
        </p:blipFill>
        <p:spPr>
          <a:xfrm>
            <a:off x="393700" y="1816100"/>
            <a:ext cx="11533564" cy="2675842"/>
          </a:xfrm>
          <a:prstGeom prst="rect">
            <a:avLst/>
          </a:prstGeom>
        </p:spPr>
      </p:pic>
    </p:spTree>
    <p:extLst>
      <p:ext uri="{BB962C8B-B14F-4D97-AF65-F5344CB8AC3E}">
        <p14:creationId xmlns:p14="http://schemas.microsoft.com/office/powerpoint/2010/main" val="3837149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receipt&#10;&#10;Description automatically generated">
            <a:extLst>
              <a:ext uri="{FF2B5EF4-FFF2-40B4-BE49-F238E27FC236}">
                <a16:creationId xmlns:a16="http://schemas.microsoft.com/office/drawing/2014/main" id="{AF986A9A-BA33-A037-6E9C-E51B6FF1582E}"/>
              </a:ext>
            </a:extLst>
          </p:cNvPr>
          <p:cNvPicPr>
            <a:picLocks noChangeAspect="1"/>
          </p:cNvPicPr>
          <p:nvPr/>
        </p:nvPicPr>
        <p:blipFill>
          <a:blip r:embed="rId2"/>
          <a:stretch>
            <a:fillRect/>
          </a:stretch>
        </p:blipFill>
        <p:spPr>
          <a:xfrm>
            <a:off x="210068" y="1193800"/>
            <a:ext cx="11970716" cy="4813300"/>
          </a:xfrm>
          <a:prstGeom prst="rect">
            <a:avLst/>
          </a:prstGeom>
        </p:spPr>
      </p:pic>
    </p:spTree>
    <p:extLst>
      <p:ext uri="{BB962C8B-B14F-4D97-AF65-F5344CB8AC3E}">
        <p14:creationId xmlns:p14="http://schemas.microsoft.com/office/powerpoint/2010/main" val="1613823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form&#10;&#10;Description automatically generated">
            <a:extLst>
              <a:ext uri="{FF2B5EF4-FFF2-40B4-BE49-F238E27FC236}">
                <a16:creationId xmlns:a16="http://schemas.microsoft.com/office/drawing/2014/main" id="{4E9DC4DB-092D-5B40-64A7-35489FC15836}"/>
              </a:ext>
            </a:extLst>
          </p:cNvPr>
          <p:cNvPicPr>
            <a:picLocks noChangeAspect="1"/>
          </p:cNvPicPr>
          <p:nvPr/>
        </p:nvPicPr>
        <p:blipFill>
          <a:blip r:embed="rId2"/>
          <a:stretch>
            <a:fillRect/>
          </a:stretch>
        </p:blipFill>
        <p:spPr>
          <a:xfrm>
            <a:off x="205830" y="558800"/>
            <a:ext cx="11780342" cy="6032500"/>
          </a:xfrm>
          <a:prstGeom prst="rect">
            <a:avLst/>
          </a:prstGeom>
        </p:spPr>
      </p:pic>
    </p:spTree>
    <p:extLst>
      <p:ext uri="{BB962C8B-B14F-4D97-AF65-F5344CB8AC3E}">
        <p14:creationId xmlns:p14="http://schemas.microsoft.com/office/powerpoint/2010/main" val="1740421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169581"/>
            <a:ext cx="10861040" cy="5390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265274"/>
            <a:ext cx="10204768" cy="5140008"/>
          </a:xfrm>
        </p:spPr>
        <p:txBody>
          <a:bodyPr>
            <a:normAutofit lnSpcReduction="10000"/>
          </a:bodyPr>
          <a:lstStyle/>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Copies</a:t>
            </a:r>
          </a:p>
          <a:p>
            <a:r>
              <a:rPr lang="en-US" dirty="0">
                <a:solidFill>
                  <a:schemeClr val="bg1"/>
                </a:solidFill>
              </a:rPr>
              <a:t>Copy 1 – Laboratory</a:t>
            </a:r>
          </a:p>
          <a:p>
            <a:r>
              <a:rPr lang="en-US" dirty="0">
                <a:solidFill>
                  <a:schemeClr val="bg1"/>
                </a:solidFill>
              </a:rPr>
              <a:t>Copy 2 – Medical Review Officer (MRO)</a:t>
            </a:r>
          </a:p>
          <a:p>
            <a:r>
              <a:rPr lang="en-US" dirty="0">
                <a:solidFill>
                  <a:schemeClr val="bg1"/>
                </a:solidFill>
              </a:rPr>
              <a:t>Copy 3 – Employer</a:t>
            </a:r>
          </a:p>
          <a:p>
            <a:r>
              <a:rPr lang="en-US" dirty="0">
                <a:solidFill>
                  <a:schemeClr val="bg1"/>
                </a:solidFill>
              </a:rPr>
              <a:t>Copy 4 – Collector</a:t>
            </a:r>
          </a:p>
          <a:p>
            <a:r>
              <a:rPr lang="en-US" dirty="0">
                <a:solidFill>
                  <a:schemeClr val="bg1"/>
                </a:solidFill>
              </a:rPr>
              <a:t>Copy - Donor</a:t>
            </a:r>
          </a:p>
          <a:p>
            <a:pPr marL="0" indent="0">
              <a:buNone/>
            </a:pPr>
            <a:endParaRPr lang="en-US" dirty="0">
              <a:solidFill>
                <a:schemeClr val="bg1"/>
              </a:solidFill>
            </a:endParaRPr>
          </a:p>
          <a:p>
            <a:pPr marL="0" indent="0">
              <a:buNone/>
            </a:pPr>
            <a:r>
              <a:rPr lang="en-US" dirty="0">
                <a:solidFill>
                  <a:schemeClr val="bg1"/>
                </a:solidFill>
              </a:rPr>
              <a:t>Completing the CCF</a:t>
            </a:r>
          </a:p>
          <a:p>
            <a:pPr marL="0" indent="0">
              <a:buNone/>
            </a:pPr>
            <a:r>
              <a:rPr lang="en-US" dirty="0">
                <a:solidFill>
                  <a:schemeClr val="bg1"/>
                </a:solidFill>
              </a:rPr>
              <a:t>Transmitting CCF copies</a:t>
            </a:r>
          </a:p>
          <a:p>
            <a:endParaRPr lang="en-US" sz="2000" dirty="0">
              <a:solidFill>
                <a:schemeClr val="bg1"/>
              </a:solidFill>
            </a:endParaRPr>
          </a:p>
        </p:txBody>
      </p:sp>
      <p:sp>
        <p:nvSpPr>
          <p:cNvPr id="2" name="TextBox 1">
            <a:extLst>
              <a:ext uri="{FF2B5EF4-FFF2-40B4-BE49-F238E27FC236}">
                <a16:creationId xmlns:a16="http://schemas.microsoft.com/office/drawing/2014/main" id="{BBDAB32E-06DF-0A6B-76D8-9A4F3FCFA8FC}"/>
              </a:ext>
            </a:extLst>
          </p:cNvPr>
          <p:cNvSpPr txBox="1"/>
          <p:nvPr/>
        </p:nvSpPr>
        <p:spPr>
          <a:xfrm>
            <a:off x="883920" y="452718"/>
            <a:ext cx="6528390" cy="584775"/>
          </a:xfrm>
          <a:prstGeom prst="rect">
            <a:avLst/>
          </a:prstGeom>
          <a:noFill/>
        </p:spPr>
        <p:txBody>
          <a:bodyPr wrap="square" rtlCol="0">
            <a:spAutoFit/>
          </a:bodyPr>
          <a:lstStyle/>
          <a:p>
            <a:r>
              <a:rPr lang="en-US" sz="3200" dirty="0"/>
              <a:t>Custody Control Form - CCF</a:t>
            </a:r>
          </a:p>
        </p:txBody>
      </p:sp>
    </p:spTree>
    <p:extLst>
      <p:ext uri="{BB962C8B-B14F-4D97-AF65-F5344CB8AC3E}">
        <p14:creationId xmlns:p14="http://schemas.microsoft.com/office/powerpoint/2010/main" val="2525777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344167"/>
            <a:ext cx="10861040" cy="5053793"/>
          </a:xfrm>
          <a:prstGeom prst="rect">
            <a:avLst/>
          </a:prstGeom>
          <a:solidFill>
            <a:srgbClr val="FCF6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408176"/>
            <a:ext cx="10204768" cy="4769105"/>
          </a:xfrm>
        </p:spPr>
        <p:txBody>
          <a:bodyPr>
            <a:normAutofit/>
          </a:bodyPr>
          <a:lstStyle/>
          <a:p>
            <a:r>
              <a:rPr lang="en-US" sz="1800" b="0" i="0" u="none" strike="noStrike" baseline="0" dirty="0">
                <a:solidFill>
                  <a:srgbClr val="000000"/>
                </a:solidFill>
                <a:latin typeface="Times New Roman" panose="02020603050405020304" pitchFamily="18" charset="0"/>
              </a:rPr>
              <a:t>A collector should have appropriate identification, which includes the collector’s name and the name of the Collection Company or clinic. The collector is required to provide his or her identification if requested by the employee. There is no requirement for the collector to have a picture I.D. or to provide his or her driver's license with an address or telephone number. Also, the collector is not required to provide any certification or other documentation to the employee documenting the collector's training. However, the collector must provide this documentation on request to DOT agency representatives and to employers and service agents (SA) or </a:t>
            </a:r>
            <a:r>
              <a:rPr lang="en-US" sz="1800" b="0" i="1" u="none" strike="noStrike" baseline="0" dirty="0">
                <a:solidFill>
                  <a:srgbClr val="000000"/>
                </a:solidFill>
                <a:latin typeface="Times New Roman" panose="02020603050405020304" pitchFamily="18" charset="0"/>
              </a:rPr>
              <a:t>Consortium</a:t>
            </a:r>
            <a:r>
              <a:rPr lang="en-US" sz="1800" b="0" i="0" u="none" strike="noStrike" baseline="0" dirty="0">
                <a:solidFill>
                  <a:srgbClr val="000000"/>
                </a:solidFill>
                <a:latin typeface="Times New Roman" panose="02020603050405020304" pitchFamily="18" charset="0"/>
              </a:rPr>
              <a:t>/Third Party Administrators (C/TPAs) who are using or negotiating to use that collector’s services. </a:t>
            </a:r>
          </a:p>
          <a:p>
            <a:pPr marL="0" indent="0">
              <a:buNone/>
            </a:pPr>
            <a:r>
              <a:rPr lang="en-US" sz="1800" dirty="0">
                <a:solidFill>
                  <a:srgbClr val="000000"/>
                </a:solidFill>
                <a:latin typeface="Times New Roman" panose="02020603050405020304" pitchFamily="18" charset="0"/>
              </a:rPr>
              <a:t>Employer</a:t>
            </a:r>
          </a:p>
          <a:p>
            <a:pPr marL="0" indent="0">
              <a:buNone/>
            </a:pPr>
            <a:r>
              <a:rPr lang="en-US" sz="1800" b="0" i="1" u="none" strike="noStrike" baseline="0" dirty="0">
                <a:solidFill>
                  <a:srgbClr val="000000"/>
                </a:solidFill>
                <a:latin typeface="Times New Roman" panose="02020603050405020304" pitchFamily="18" charset="0"/>
              </a:rPr>
              <a:t>The employer must provide the collector with </a:t>
            </a:r>
            <a:r>
              <a:rPr lang="en-US" sz="1800" b="0" i="0" u="none" strike="noStrike" baseline="0" dirty="0">
                <a:solidFill>
                  <a:srgbClr val="000000"/>
                </a:solidFill>
                <a:latin typeface="Times New Roman" panose="02020603050405020304" pitchFamily="18" charset="0"/>
              </a:rPr>
              <a:t>the name and telephone number of the appropriate Designated Employee Representative (DER) and C/TPA, where applicable, to contact about any problems or issues that may arise during the collection process. </a:t>
            </a:r>
          </a:p>
          <a:p>
            <a:endParaRPr lang="en-US" sz="1800" b="0" i="0" u="none" strike="noStrike" baseline="0" dirty="0">
              <a:solidFill>
                <a:srgbClr val="000000"/>
              </a:solidFill>
              <a:latin typeface="Times New Roman" panose="02020603050405020304" pitchFamily="18" charset="0"/>
            </a:endParaRPr>
          </a:p>
          <a:p>
            <a:pPr marL="0" indent="0">
              <a:buNone/>
            </a:pPr>
            <a:endParaRPr lang="en-US" dirty="0"/>
          </a:p>
        </p:txBody>
      </p:sp>
      <p:sp>
        <p:nvSpPr>
          <p:cNvPr id="2" name="TextBox 1">
            <a:extLst>
              <a:ext uri="{FF2B5EF4-FFF2-40B4-BE49-F238E27FC236}">
                <a16:creationId xmlns:a16="http://schemas.microsoft.com/office/drawing/2014/main" id="{42BAD467-6BB5-F56C-066C-84CAE065E0EC}"/>
              </a:ext>
            </a:extLst>
          </p:cNvPr>
          <p:cNvSpPr txBox="1"/>
          <p:nvPr/>
        </p:nvSpPr>
        <p:spPr>
          <a:xfrm>
            <a:off x="856488" y="460040"/>
            <a:ext cx="10797032" cy="584775"/>
          </a:xfrm>
          <a:prstGeom prst="rect">
            <a:avLst/>
          </a:prstGeom>
          <a:noFill/>
        </p:spPr>
        <p:txBody>
          <a:bodyPr wrap="square" rtlCol="0">
            <a:spAutoFit/>
          </a:bodyPr>
          <a:lstStyle/>
          <a:p>
            <a:r>
              <a:rPr lang="en-US" sz="3200" b="0" i="0" kern="1200" dirty="0">
                <a:solidFill>
                  <a:schemeClr val="tx1"/>
                </a:solidFill>
                <a:latin typeface="+mj-lt"/>
                <a:ea typeface="+mj-ea"/>
                <a:cs typeface="+mj-cs"/>
              </a:rPr>
              <a:t>Collector Identification and Documentation</a:t>
            </a:r>
            <a:endParaRPr lang="en-US" sz="3200" dirty="0"/>
          </a:p>
        </p:txBody>
      </p:sp>
    </p:spTree>
    <p:extLst>
      <p:ext uri="{BB962C8B-B14F-4D97-AF65-F5344CB8AC3E}">
        <p14:creationId xmlns:p14="http://schemas.microsoft.com/office/powerpoint/2010/main" val="1824202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solidFill>
            <a:schemeClr val="accent2"/>
          </a:solidFill>
          <a:ln>
            <a:noFill/>
          </a:ln>
        </p:spPr>
        <p:txBody>
          <a:bodyPr rtlCol="0" anchor="ctr"/>
          <a:lstStyle/>
          <a:p>
            <a:pPr algn="ctr"/>
            <a:endParaRPr lang="en-US"/>
          </a:p>
        </p:txBody>
      </p:sp>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4960779" y="1028700"/>
            <a:ext cx="6809463" cy="4800598"/>
          </a:xfrm>
        </p:spPr>
        <p:txBody>
          <a:bodyPr vert="horz" lIns="91440" tIns="45720" rIns="91440" bIns="45720" rtlCol="0" anchor="ctr">
            <a:normAutofit/>
          </a:bodyPr>
          <a:lstStyle/>
          <a:p>
            <a:r>
              <a:rPr lang="en-US" sz="7200" b="0" i="0" kern="1200" dirty="0">
                <a:solidFill>
                  <a:schemeClr val="tx1"/>
                </a:solidFill>
                <a:latin typeface="+mj-lt"/>
                <a:ea typeface="+mj-ea"/>
                <a:cs typeface="+mj-cs"/>
              </a:rPr>
              <a:t>Collector – </a:t>
            </a:r>
            <a:br>
              <a:rPr lang="en-US" sz="7200" b="0" i="0" kern="1200" dirty="0">
                <a:solidFill>
                  <a:schemeClr val="tx1"/>
                </a:solidFill>
                <a:latin typeface="+mj-lt"/>
                <a:ea typeface="+mj-ea"/>
                <a:cs typeface="+mj-cs"/>
              </a:rPr>
            </a:br>
            <a:r>
              <a:rPr lang="en-US" sz="7200" b="0" i="0" kern="1200" dirty="0">
                <a:solidFill>
                  <a:schemeClr val="tx1"/>
                </a:solidFill>
                <a:latin typeface="+mj-lt"/>
                <a:ea typeface="+mj-ea"/>
                <a:cs typeface="+mj-cs"/>
              </a:rPr>
              <a:t>Training and Responsibilities</a:t>
            </a:r>
          </a:p>
        </p:txBody>
      </p:sp>
    </p:spTree>
    <p:extLst>
      <p:ext uri="{BB962C8B-B14F-4D97-AF65-F5344CB8AC3E}">
        <p14:creationId xmlns:p14="http://schemas.microsoft.com/office/powerpoint/2010/main" val="1445534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solidFill>
            <a:schemeClr val="accent2"/>
          </a:solidFill>
          <a:ln>
            <a:noFill/>
          </a:ln>
        </p:spPr>
        <p:txBody>
          <a:bodyPr rtlCol="0" anchor="ctr"/>
          <a:lstStyle/>
          <a:p>
            <a:pPr algn="ctr"/>
            <a:endParaRPr lang="en-US"/>
          </a:p>
        </p:txBody>
      </p:sp>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5282512" y="1028700"/>
            <a:ext cx="6172069" cy="4800598"/>
          </a:xfrm>
        </p:spPr>
        <p:txBody>
          <a:bodyPr vert="horz" lIns="91440" tIns="45720" rIns="91440" bIns="45720" rtlCol="0" anchor="ctr">
            <a:normAutofit/>
          </a:bodyPr>
          <a:lstStyle/>
          <a:p>
            <a:pPr algn="ctr"/>
            <a:r>
              <a:rPr lang="en-US" sz="6500" dirty="0">
                <a:solidFill>
                  <a:prstClr val="white"/>
                </a:solidFill>
                <a:latin typeface="Century Gothic" panose="020B0502020202020204"/>
                <a:ea typeface="+mn-ea"/>
                <a:cs typeface="+mn-cs"/>
              </a:rPr>
              <a:t>Supplies Needed</a:t>
            </a:r>
            <a:endParaRPr lang="en-US" sz="7200" b="0" i="0" kern="1200" dirty="0">
              <a:solidFill>
                <a:schemeClr val="tx1"/>
              </a:solidFill>
              <a:latin typeface="+mj-lt"/>
              <a:ea typeface="+mj-ea"/>
              <a:cs typeface="+mj-cs"/>
            </a:endParaRPr>
          </a:p>
        </p:txBody>
      </p:sp>
    </p:spTree>
    <p:extLst>
      <p:ext uri="{BB962C8B-B14F-4D97-AF65-F5344CB8AC3E}">
        <p14:creationId xmlns:p14="http://schemas.microsoft.com/office/powerpoint/2010/main" val="2003130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169581"/>
            <a:ext cx="10861040" cy="5390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265274"/>
            <a:ext cx="10204768" cy="5140008"/>
          </a:xfrm>
        </p:spPr>
        <p:txBody>
          <a:bodyPr>
            <a:normAutofit fontScale="92500" lnSpcReduction="20000"/>
          </a:bodyPr>
          <a:lstStyle/>
          <a:p>
            <a:pPr marL="0" indent="0">
              <a:buNone/>
            </a:pPr>
            <a:r>
              <a:rPr lang="en-US" sz="2400" b="1" dirty="0">
                <a:solidFill>
                  <a:schemeClr val="bg1"/>
                </a:solidFill>
              </a:rPr>
              <a:t>Must be available at the facility to conduct proper collection</a:t>
            </a:r>
          </a:p>
          <a:p>
            <a:pPr marL="342900" lvl="2" indent="-342900"/>
            <a:r>
              <a:rPr lang="en-US" sz="2100" dirty="0">
                <a:solidFill>
                  <a:schemeClr val="bg1"/>
                </a:solidFill>
              </a:rPr>
              <a:t>Urine collection kit</a:t>
            </a:r>
          </a:p>
          <a:p>
            <a:pPr marL="630238" lvl="3" indent="-287338">
              <a:buFont typeface="Arial" panose="020B0604020202020204" pitchFamily="34" charset="0"/>
              <a:buChar char="•"/>
            </a:pPr>
            <a:r>
              <a:rPr lang="en-US" sz="2000" dirty="0">
                <a:solidFill>
                  <a:schemeClr val="bg1"/>
                </a:solidFill>
              </a:rPr>
              <a:t>1 collection cup</a:t>
            </a:r>
          </a:p>
          <a:p>
            <a:pPr marL="630238" lvl="3" indent="-287338">
              <a:buFont typeface="Arial" panose="020B0604020202020204" pitchFamily="34" charset="0"/>
              <a:buChar char="•"/>
            </a:pPr>
            <a:r>
              <a:rPr lang="en-US" sz="2000" dirty="0">
                <a:solidFill>
                  <a:schemeClr val="bg1"/>
                </a:solidFill>
              </a:rPr>
              <a:t>2 plastic specimen bottles</a:t>
            </a:r>
          </a:p>
          <a:p>
            <a:pPr marL="630238" lvl="3" indent="-287338">
              <a:buFont typeface="Arial" panose="020B0604020202020204" pitchFamily="34" charset="0"/>
              <a:buChar char="•"/>
            </a:pPr>
            <a:r>
              <a:rPr lang="en-US" sz="2000" dirty="0">
                <a:solidFill>
                  <a:schemeClr val="bg1"/>
                </a:solidFill>
              </a:rPr>
              <a:t>Specimen bag</a:t>
            </a:r>
          </a:p>
          <a:p>
            <a:pPr marL="630238" lvl="3" indent="-287338">
              <a:buFont typeface="Arial" panose="020B0604020202020204" pitchFamily="34" charset="0"/>
              <a:buChar char="•"/>
            </a:pPr>
            <a:r>
              <a:rPr lang="en-US" sz="2000" dirty="0">
                <a:solidFill>
                  <a:schemeClr val="bg1"/>
                </a:solidFill>
              </a:rPr>
              <a:t>Shipping bag or box</a:t>
            </a:r>
          </a:p>
          <a:p>
            <a:pPr algn="l"/>
            <a:r>
              <a:rPr lang="en-US" sz="2100" dirty="0">
                <a:solidFill>
                  <a:schemeClr val="bg1"/>
                </a:solidFill>
              </a:rPr>
              <a:t>Bluing tablets</a:t>
            </a:r>
          </a:p>
          <a:p>
            <a:pPr marL="0" indent="0" algn="l">
              <a:buNone/>
            </a:pPr>
            <a:r>
              <a:rPr lang="en-US" sz="2100" dirty="0">
                <a:solidFill>
                  <a:schemeClr val="bg1"/>
                </a:solidFill>
              </a:rPr>
              <a:t>	</a:t>
            </a:r>
            <a:r>
              <a:rPr lang="en-US" sz="1900" dirty="0">
                <a:solidFill>
                  <a:schemeClr val="bg1"/>
                </a:solidFill>
              </a:rPr>
              <a:t>(coloring agent to add to the toilet bowl/water tank to prevent an employee from 	diluting the specimen) </a:t>
            </a:r>
          </a:p>
          <a:p>
            <a:pPr algn="l"/>
            <a:r>
              <a:rPr lang="en-US" sz="2100" dirty="0">
                <a:solidFill>
                  <a:schemeClr val="bg1"/>
                </a:solidFill>
              </a:rPr>
              <a:t>Federal drug testing custody and control forms (CCFs)</a:t>
            </a:r>
          </a:p>
          <a:p>
            <a:pPr algn="l"/>
            <a:r>
              <a:rPr lang="en-US" sz="2100" dirty="0">
                <a:solidFill>
                  <a:schemeClr val="bg1"/>
                </a:solidFill>
              </a:rPr>
              <a:t>Gloves</a:t>
            </a:r>
          </a:p>
          <a:p>
            <a:pPr algn="l"/>
            <a:r>
              <a:rPr lang="en-US" sz="2100" dirty="0">
                <a:solidFill>
                  <a:schemeClr val="bg1"/>
                </a:solidFill>
              </a:rPr>
              <a:t>Tamper-evident tape</a:t>
            </a:r>
          </a:p>
          <a:p>
            <a:pPr marL="0" indent="0" algn="l">
              <a:buNone/>
            </a:pPr>
            <a:r>
              <a:rPr lang="en-US" sz="2100" dirty="0">
                <a:solidFill>
                  <a:schemeClr val="bg1"/>
                </a:solidFill>
              </a:rPr>
              <a:t>	(securing faucets, toilet tank tops, and other appropriate areas, and signs, when 	necessary, that can be posted to prevent entry into collection areas.) </a:t>
            </a:r>
          </a:p>
          <a:p>
            <a:pPr marL="914400" lvl="2" indent="-457200">
              <a:buFont typeface="+mj-lt"/>
              <a:buAutoNum type="arabicPeriod"/>
            </a:pPr>
            <a:endParaRPr lang="en-US" sz="2000" dirty="0">
              <a:solidFill>
                <a:schemeClr val="bg1"/>
              </a:solidFill>
            </a:endParaRPr>
          </a:p>
        </p:txBody>
      </p:sp>
      <p:sp>
        <p:nvSpPr>
          <p:cNvPr id="2" name="TextBox 1">
            <a:extLst>
              <a:ext uri="{FF2B5EF4-FFF2-40B4-BE49-F238E27FC236}">
                <a16:creationId xmlns:a16="http://schemas.microsoft.com/office/drawing/2014/main" id="{BBDAB32E-06DF-0A6B-76D8-9A4F3FCFA8FC}"/>
              </a:ext>
            </a:extLst>
          </p:cNvPr>
          <p:cNvSpPr txBox="1"/>
          <p:nvPr/>
        </p:nvSpPr>
        <p:spPr>
          <a:xfrm>
            <a:off x="883920" y="452718"/>
            <a:ext cx="7643392" cy="584775"/>
          </a:xfrm>
          <a:prstGeom prst="rect">
            <a:avLst/>
          </a:prstGeom>
          <a:noFill/>
        </p:spPr>
        <p:txBody>
          <a:bodyPr wrap="square" rtlCol="0">
            <a:spAutoFit/>
          </a:bodyPr>
          <a:lstStyle/>
          <a:p>
            <a:r>
              <a:rPr lang="en-US" sz="3200" dirty="0"/>
              <a:t>Supplies Needed</a:t>
            </a:r>
          </a:p>
        </p:txBody>
      </p:sp>
    </p:spTree>
    <p:extLst>
      <p:ext uri="{BB962C8B-B14F-4D97-AF65-F5344CB8AC3E}">
        <p14:creationId xmlns:p14="http://schemas.microsoft.com/office/powerpoint/2010/main" val="3488658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818707"/>
            <a:ext cx="10861040" cy="5741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010093"/>
            <a:ext cx="10204768" cy="5395189"/>
          </a:xfrm>
        </p:spPr>
        <p:txBody>
          <a:bodyPr>
            <a:noAutofit/>
          </a:bodyPr>
          <a:lstStyle/>
          <a:p>
            <a:pPr algn="l">
              <a:spcBef>
                <a:spcPts val="0"/>
              </a:spcBef>
            </a:pPr>
            <a:endParaRPr lang="en-US" sz="1800" b="0" i="0" u="none" strike="noStrike" baseline="0" dirty="0">
              <a:solidFill>
                <a:srgbClr val="000000"/>
              </a:solidFill>
              <a:latin typeface="+mn-lt"/>
            </a:endParaRPr>
          </a:p>
          <a:p>
            <a:pPr>
              <a:spcBef>
                <a:spcPts val="0"/>
              </a:spcBef>
            </a:pPr>
            <a:r>
              <a:rPr lang="en-US" sz="1800" b="0" i="0" u="none" strike="noStrike" baseline="0" dirty="0">
                <a:solidFill>
                  <a:srgbClr val="000000"/>
                </a:solidFill>
                <a:latin typeface="+mn-lt"/>
              </a:rPr>
              <a:t>1. Collection Container </a:t>
            </a:r>
          </a:p>
          <a:p>
            <a:pPr>
              <a:spcBef>
                <a:spcPts val="0"/>
              </a:spcBef>
            </a:pPr>
            <a:endParaRPr lang="en-US" sz="1800" b="0" i="0" u="none" strike="noStrike" baseline="0" dirty="0">
              <a:solidFill>
                <a:srgbClr val="000000"/>
              </a:solidFill>
              <a:latin typeface="+mn-lt"/>
            </a:endParaRPr>
          </a:p>
          <a:p>
            <a:pPr>
              <a:spcBef>
                <a:spcPts val="0"/>
              </a:spcBef>
            </a:pPr>
            <a:r>
              <a:rPr lang="en-US" sz="1800" b="0" i="0" u="none" strike="noStrike" baseline="0" dirty="0">
                <a:solidFill>
                  <a:srgbClr val="000000"/>
                </a:solidFill>
                <a:latin typeface="+mn-lt"/>
              </a:rPr>
              <a:t>a. Single-use container, made of plastic, large enough to easily catch and hold at least 55 mL of urine voided from the body. </a:t>
            </a:r>
          </a:p>
          <a:p>
            <a:pPr>
              <a:spcBef>
                <a:spcPts val="0"/>
              </a:spcBef>
            </a:pPr>
            <a:endParaRPr lang="en-US" sz="1800" b="0" i="0" u="none" strike="noStrike" baseline="0" dirty="0">
              <a:solidFill>
                <a:srgbClr val="000000"/>
              </a:solidFill>
              <a:latin typeface="+mn-lt"/>
            </a:endParaRPr>
          </a:p>
          <a:p>
            <a:pPr>
              <a:spcBef>
                <a:spcPts val="0"/>
              </a:spcBef>
            </a:pPr>
            <a:r>
              <a:rPr lang="en-US" sz="1800" b="0" i="0" u="none" strike="noStrike" baseline="0" dirty="0">
                <a:solidFill>
                  <a:srgbClr val="000000"/>
                </a:solidFill>
                <a:latin typeface="+mn-lt"/>
              </a:rPr>
              <a:t>b. Must have graduated volume markings clearly noting levels of 45 mL and above. </a:t>
            </a:r>
          </a:p>
          <a:p>
            <a:pPr>
              <a:spcBef>
                <a:spcPts val="0"/>
              </a:spcBef>
            </a:pPr>
            <a:endParaRPr lang="en-US" sz="1800" b="0" i="0" u="none" strike="noStrike" baseline="0" dirty="0">
              <a:solidFill>
                <a:srgbClr val="000000"/>
              </a:solidFill>
              <a:latin typeface="+mn-lt"/>
            </a:endParaRPr>
          </a:p>
          <a:p>
            <a:pPr>
              <a:spcBef>
                <a:spcPts val="0"/>
              </a:spcBef>
            </a:pPr>
            <a:r>
              <a:rPr lang="en-US" sz="1800" b="0" i="0" u="none" strike="noStrike" baseline="0" dirty="0">
                <a:solidFill>
                  <a:srgbClr val="000000"/>
                </a:solidFill>
                <a:latin typeface="+mn-lt"/>
              </a:rPr>
              <a:t>c. Must have a temperature strip providing graduated temperature readings 32-38 º C / 90-100 º F, that is affixed or can be affixed at a proper level on the outside of the collection container. Other methodologies (e.g., temperature device built into the wall of the container) are acceptable provided the temperature measurement is accurate and such that there is no potential for contamination of the specimen. </a:t>
            </a:r>
          </a:p>
          <a:p>
            <a:pPr>
              <a:spcBef>
                <a:spcPts val="0"/>
              </a:spcBef>
            </a:pPr>
            <a:endParaRPr lang="en-US" sz="1800" b="0" i="0" u="none" strike="noStrike" baseline="0" dirty="0">
              <a:solidFill>
                <a:srgbClr val="000000"/>
              </a:solidFill>
              <a:latin typeface="+mn-lt"/>
            </a:endParaRPr>
          </a:p>
          <a:p>
            <a:pPr>
              <a:spcBef>
                <a:spcPts val="0"/>
              </a:spcBef>
            </a:pPr>
            <a:r>
              <a:rPr lang="en-US" sz="1800" b="0" i="0" u="none" strike="noStrike" baseline="0" dirty="0">
                <a:solidFill>
                  <a:srgbClr val="000000"/>
                </a:solidFill>
                <a:latin typeface="+mn-lt"/>
              </a:rPr>
              <a:t>d. Must be individually wrapped in a sealed plastic bag or shrink wrapping; or must have a peelable, sealed lid or other easily visible tamper-evident system. </a:t>
            </a:r>
          </a:p>
          <a:p>
            <a:pPr>
              <a:spcBef>
                <a:spcPts val="0"/>
              </a:spcBef>
            </a:pPr>
            <a:endParaRPr lang="en-US" sz="1800" b="0" i="0" u="none" strike="noStrike" baseline="0" dirty="0">
              <a:solidFill>
                <a:srgbClr val="000000"/>
              </a:solidFill>
              <a:latin typeface="+mn-lt"/>
            </a:endParaRPr>
          </a:p>
          <a:p>
            <a:pPr>
              <a:spcBef>
                <a:spcPts val="0"/>
              </a:spcBef>
            </a:pPr>
            <a:r>
              <a:rPr lang="en-US" sz="1800" b="0" i="0" u="none" strike="noStrike" baseline="0" dirty="0">
                <a:solidFill>
                  <a:srgbClr val="000000"/>
                </a:solidFill>
                <a:latin typeface="+mn-lt"/>
              </a:rPr>
              <a:t>e. May be made available separately at collection sites to address shy bladder situations when several voids may be required to complete the testing process. </a:t>
            </a:r>
            <a:endParaRPr lang="en-US" sz="1800" dirty="0">
              <a:solidFill>
                <a:schemeClr val="bg1"/>
              </a:solidFill>
              <a:latin typeface="+mn-lt"/>
            </a:endParaRPr>
          </a:p>
        </p:txBody>
      </p:sp>
    </p:spTree>
    <p:extLst>
      <p:ext uri="{BB962C8B-B14F-4D97-AF65-F5344CB8AC3E}">
        <p14:creationId xmlns:p14="http://schemas.microsoft.com/office/powerpoint/2010/main" val="460008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606057"/>
            <a:ext cx="10861040" cy="5954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94752" y="744279"/>
            <a:ext cx="10204768" cy="5671635"/>
          </a:xfrm>
        </p:spPr>
        <p:txBody>
          <a:bodyPr>
            <a:normAutofit fontScale="92500" lnSpcReduction="20000"/>
          </a:bodyPr>
          <a:lstStyle/>
          <a:p>
            <a:pPr algn="l">
              <a:spcBef>
                <a:spcPts val="0"/>
              </a:spcBef>
            </a:pPr>
            <a:endParaRPr lang="en-US" sz="1800" b="0" i="0" u="none" strike="noStrike" baseline="0" dirty="0">
              <a:solidFill>
                <a:srgbClr val="000000"/>
              </a:solidFill>
              <a:latin typeface="+mn-lt"/>
            </a:endParaRPr>
          </a:p>
          <a:p>
            <a:pPr>
              <a:spcBef>
                <a:spcPts val="0"/>
              </a:spcBef>
            </a:pPr>
            <a:r>
              <a:rPr lang="en-US" sz="1800" b="0" i="0" u="none" strike="noStrike" baseline="0" dirty="0">
                <a:solidFill>
                  <a:srgbClr val="000000"/>
                </a:solidFill>
                <a:latin typeface="+mn-lt"/>
              </a:rPr>
              <a:t>2. Plastic Specimen Bottles </a:t>
            </a:r>
          </a:p>
          <a:p>
            <a:pPr>
              <a:spcBef>
                <a:spcPts val="0"/>
              </a:spcBef>
            </a:pPr>
            <a:endParaRPr lang="en-US" sz="1800" b="0" i="0" u="none" strike="noStrike" baseline="0" dirty="0">
              <a:solidFill>
                <a:srgbClr val="000000"/>
              </a:solidFill>
              <a:latin typeface="+mn-lt"/>
            </a:endParaRPr>
          </a:p>
          <a:p>
            <a:pPr>
              <a:spcBef>
                <a:spcPts val="0"/>
              </a:spcBef>
            </a:pPr>
            <a:r>
              <a:rPr lang="en-US" sz="1800" b="0" i="0" u="none" strike="noStrike" baseline="0" dirty="0">
                <a:solidFill>
                  <a:srgbClr val="000000"/>
                </a:solidFill>
                <a:latin typeface="+mn-lt"/>
              </a:rPr>
              <a:t>a. Each bottle must be large enough to hold at least 35 mL; or alternatively, they may be two distinct sizes of specimen bottles provided that the bottle designed to hold the primary specimen holds at least 35 mL of urine and the bottle designed to hold the split specimen holds at least 20 </a:t>
            </a:r>
            <a:r>
              <a:rPr lang="en-US" sz="1800" b="0" i="0" u="none" strike="noStrike" baseline="0" dirty="0" err="1">
                <a:solidFill>
                  <a:srgbClr val="000000"/>
                </a:solidFill>
                <a:latin typeface="+mn-lt"/>
              </a:rPr>
              <a:t>mL.</a:t>
            </a:r>
            <a:r>
              <a:rPr lang="en-US" sz="1800" b="0" i="0" u="none" strike="noStrike" baseline="0" dirty="0">
                <a:solidFill>
                  <a:srgbClr val="000000"/>
                </a:solidFill>
                <a:latin typeface="+mn-lt"/>
              </a:rPr>
              <a:t> </a:t>
            </a:r>
          </a:p>
          <a:p>
            <a:pPr>
              <a:spcBef>
                <a:spcPts val="0"/>
              </a:spcBef>
            </a:pPr>
            <a:endParaRPr lang="en-US" sz="1800" b="0" i="0" u="none" strike="noStrike" baseline="0" dirty="0">
              <a:solidFill>
                <a:srgbClr val="000000"/>
              </a:solidFill>
              <a:latin typeface="+mn-lt"/>
            </a:endParaRPr>
          </a:p>
          <a:p>
            <a:pPr>
              <a:spcBef>
                <a:spcPts val="0"/>
              </a:spcBef>
            </a:pPr>
            <a:r>
              <a:rPr lang="en-US" sz="1800" b="0" i="0" u="none" strike="noStrike" baseline="0" dirty="0">
                <a:solidFill>
                  <a:srgbClr val="000000"/>
                </a:solidFill>
                <a:latin typeface="+mn-lt"/>
              </a:rPr>
              <a:t>b. Must have screw-on or </a:t>
            </a:r>
            <a:r>
              <a:rPr lang="en-US" sz="1800" b="0" i="0" u="none" strike="noStrike" baseline="0" dirty="0" err="1">
                <a:solidFill>
                  <a:srgbClr val="000000"/>
                </a:solidFill>
                <a:latin typeface="+mn-lt"/>
              </a:rPr>
              <a:t>snap-on</a:t>
            </a:r>
            <a:r>
              <a:rPr lang="en-US" sz="1800" b="0" i="0" u="none" strike="noStrike" baseline="0" dirty="0">
                <a:solidFill>
                  <a:srgbClr val="000000"/>
                </a:solidFill>
                <a:latin typeface="+mn-lt"/>
              </a:rPr>
              <a:t> caps that prevent seepage of the urine from the bottles during shipment. </a:t>
            </a:r>
          </a:p>
          <a:p>
            <a:pPr>
              <a:spcBef>
                <a:spcPts val="0"/>
              </a:spcBef>
            </a:pPr>
            <a:endParaRPr lang="en-US" sz="1800" b="0" i="0" u="none" strike="noStrike" baseline="0" dirty="0">
              <a:solidFill>
                <a:srgbClr val="000000"/>
              </a:solidFill>
              <a:latin typeface="+mn-lt"/>
            </a:endParaRPr>
          </a:p>
          <a:p>
            <a:pPr>
              <a:spcBef>
                <a:spcPts val="0"/>
              </a:spcBef>
            </a:pPr>
            <a:r>
              <a:rPr lang="en-US" sz="1800" b="0" i="0" u="none" strike="noStrike" baseline="0" dirty="0">
                <a:solidFill>
                  <a:srgbClr val="000000"/>
                </a:solidFill>
                <a:latin typeface="+mn-lt"/>
              </a:rPr>
              <a:t>c. Must have markings clearly indicating the appropriate levels (30 mL for the primary specimen and 15 mL for the split) of urine that must be poured into the bottles. </a:t>
            </a:r>
          </a:p>
          <a:p>
            <a:pPr>
              <a:spcBef>
                <a:spcPts val="0"/>
              </a:spcBef>
            </a:pPr>
            <a:endParaRPr lang="en-US" sz="1800" b="0" i="0" u="none" strike="noStrike" baseline="0" dirty="0">
              <a:solidFill>
                <a:srgbClr val="000000"/>
              </a:solidFill>
              <a:latin typeface="+mn-lt"/>
            </a:endParaRPr>
          </a:p>
          <a:p>
            <a:pPr>
              <a:spcBef>
                <a:spcPts val="0"/>
              </a:spcBef>
            </a:pPr>
            <a:r>
              <a:rPr lang="en-US" sz="1800" b="0" i="0" u="none" strike="noStrike" baseline="0" dirty="0">
                <a:solidFill>
                  <a:srgbClr val="000000"/>
                </a:solidFill>
                <a:latin typeface="+mn-lt"/>
              </a:rPr>
              <a:t>d. Must be designed so that the required tamper-evident bottle seals made available on the CCF fit with no damage to the seal when the employee initials it nor with the chance that the seal overlap would conceal printed information. </a:t>
            </a:r>
          </a:p>
          <a:p>
            <a:pPr>
              <a:spcBef>
                <a:spcPts val="0"/>
              </a:spcBef>
            </a:pPr>
            <a:endParaRPr lang="en-US" sz="1800" b="0" i="0" u="none" strike="noStrike" baseline="0" dirty="0">
              <a:solidFill>
                <a:srgbClr val="000000"/>
              </a:solidFill>
              <a:latin typeface="+mn-lt"/>
            </a:endParaRPr>
          </a:p>
          <a:p>
            <a:pPr>
              <a:spcBef>
                <a:spcPts val="0"/>
              </a:spcBef>
            </a:pPr>
            <a:r>
              <a:rPr lang="en-US" sz="1800" b="0" i="0" u="none" strike="noStrike" baseline="0" dirty="0">
                <a:solidFill>
                  <a:srgbClr val="000000"/>
                </a:solidFill>
                <a:latin typeface="+mn-lt"/>
              </a:rPr>
              <a:t>e. Must be wrapped (with caps) together in a sealed plastic bag or shrink wrapping separate from the collection container; or must be wrapped (with cap) individually in sealed plastic bags or shrink wrapping; or must have peelable, sealed lid or other easily visible tamper-evident system. </a:t>
            </a:r>
          </a:p>
          <a:p>
            <a:pPr>
              <a:spcBef>
                <a:spcPts val="0"/>
              </a:spcBef>
            </a:pPr>
            <a:endParaRPr lang="en-US" sz="1800" b="0" i="0" u="none" strike="noStrike" baseline="0" dirty="0">
              <a:solidFill>
                <a:srgbClr val="000000"/>
              </a:solidFill>
              <a:latin typeface="+mn-lt"/>
            </a:endParaRPr>
          </a:p>
          <a:p>
            <a:pPr>
              <a:spcBef>
                <a:spcPts val="0"/>
              </a:spcBef>
            </a:pPr>
            <a:r>
              <a:rPr lang="en-US" sz="1800" b="0" i="0" u="none" strike="noStrike" baseline="0" dirty="0">
                <a:solidFill>
                  <a:srgbClr val="000000"/>
                </a:solidFill>
                <a:latin typeface="+mn-lt"/>
              </a:rPr>
              <a:t>f. Plastic material must be leach resistant. </a:t>
            </a:r>
          </a:p>
        </p:txBody>
      </p:sp>
    </p:spTree>
    <p:extLst>
      <p:ext uri="{BB962C8B-B14F-4D97-AF65-F5344CB8AC3E}">
        <p14:creationId xmlns:p14="http://schemas.microsoft.com/office/powerpoint/2010/main" val="711135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606057"/>
            <a:ext cx="10861040" cy="5954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94752" y="744279"/>
            <a:ext cx="10204768" cy="5671635"/>
          </a:xfrm>
        </p:spPr>
        <p:txBody>
          <a:bodyPr>
            <a:normAutofit fontScale="70000" lnSpcReduction="20000"/>
          </a:bodyPr>
          <a:lstStyle/>
          <a:p>
            <a:pPr algn="l"/>
            <a:endParaRPr lang="en-US" sz="1800" b="0" i="0" u="none" strike="noStrike" baseline="0" dirty="0">
              <a:solidFill>
                <a:srgbClr val="000000"/>
              </a:solidFill>
              <a:latin typeface="Times New Roman" panose="02020603050405020304" pitchFamily="18" charset="0"/>
            </a:endParaRPr>
          </a:p>
          <a:p>
            <a:pPr>
              <a:spcBef>
                <a:spcPts val="0"/>
              </a:spcBef>
            </a:pPr>
            <a:r>
              <a:rPr lang="en-US" sz="2300" b="0" i="0" u="none" strike="noStrike" baseline="0" dirty="0">
                <a:solidFill>
                  <a:srgbClr val="000000"/>
                </a:solidFill>
                <a:latin typeface="+mn-lt"/>
              </a:rPr>
              <a:t>3. Leak-resistant Plastic Bag </a:t>
            </a:r>
          </a:p>
          <a:p>
            <a:pPr>
              <a:spcBef>
                <a:spcPts val="0"/>
              </a:spcBef>
            </a:pPr>
            <a:endParaRPr lang="en-US" sz="2300" b="0" i="0" u="none" strike="noStrike" baseline="0" dirty="0">
              <a:solidFill>
                <a:srgbClr val="000000"/>
              </a:solidFill>
              <a:latin typeface="+mn-lt"/>
            </a:endParaRPr>
          </a:p>
          <a:p>
            <a:pPr>
              <a:spcBef>
                <a:spcPts val="0"/>
              </a:spcBef>
            </a:pPr>
            <a:r>
              <a:rPr lang="en-US" sz="2300" b="0" i="0" u="none" strike="noStrike" baseline="0" dirty="0">
                <a:solidFill>
                  <a:srgbClr val="000000"/>
                </a:solidFill>
                <a:latin typeface="+mn-lt"/>
              </a:rPr>
              <a:t>a. Must have two sealable compartments or pouches which are leak-resistant; one large enough to hold two specimen bottles and the other large enough to hold the CCF paperwork. </a:t>
            </a:r>
          </a:p>
          <a:p>
            <a:pPr>
              <a:spcBef>
                <a:spcPts val="0"/>
              </a:spcBef>
            </a:pPr>
            <a:endParaRPr lang="en-US" sz="2300" b="0" i="0" u="none" strike="noStrike" baseline="0" dirty="0">
              <a:solidFill>
                <a:srgbClr val="000000"/>
              </a:solidFill>
              <a:latin typeface="+mn-lt"/>
            </a:endParaRPr>
          </a:p>
          <a:p>
            <a:pPr>
              <a:spcBef>
                <a:spcPts val="0"/>
              </a:spcBef>
            </a:pPr>
            <a:r>
              <a:rPr lang="en-US" sz="2300" b="0" i="0" u="none" strike="noStrike" baseline="0" dirty="0">
                <a:solidFill>
                  <a:srgbClr val="000000"/>
                </a:solidFill>
                <a:latin typeface="+mn-lt"/>
              </a:rPr>
              <a:t>b. The sealing methodology must be such that once the compartments are sealed, any tampering or attempts to open either compartment will be evident. </a:t>
            </a:r>
          </a:p>
          <a:p>
            <a:pPr>
              <a:spcBef>
                <a:spcPts val="0"/>
              </a:spcBef>
            </a:pPr>
            <a:endParaRPr lang="en-US" sz="2300" b="0" i="0" u="none" strike="noStrike" baseline="0" dirty="0">
              <a:solidFill>
                <a:srgbClr val="000000"/>
              </a:solidFill>
              <a:latin typeface="+mn-lt"/>
            </a:endParaRPr>
          </a:p>
          <a:p>
            <a:pPr>
              <a:spcBef>
                <a:spcPts val="0"/>
              </a:spcBef>
            </a:pPr>
            <a:r>
              <a:rPr lang="en-US" sz="2300" b="0" i="0" u="none" strike="noStrike" baseline="0" dirty="0">
                <a:solidFill>
                  <a:srgbClr val="000000"/>
                </a:solidFill>
                <a:latin typeface="+mn-lt"/>
              </a:rPr>
              <a:t>4. Absorbent material </a:t>
            </a:r>
          </a:p>
          <a:p>
            <a:pPr>
              <a:spcBef>
                <a:spcPts val="0"/>
              </a:spcBef>
            </a:pPr>
            <a:r>
              <a:rPr lang="en-US" sz="2300" b="0" i="0" u="none" strike="noStrike" baseline="0" dirty="0">
                <a:solidFill>
                  <a:srgbClr val="000000"/>
                </a:solidFill>
                <a:latin typeface="+mn-lt"/>
              </a:rPr>
              <a:t>Each kit must contain enough absorbent material to absorb the entire contents of both specimen bottles. Absorbent material must be designed to fit inside the leak-resistant plastic bag pouch into which the specimen bottles are placed.</a:t>
            </a:r>
          </a:p>
          <a:p>
            <a:pPr marL="0" indent="0">
              <a:spcBef>
                <a:spcPts val="0"/>
              </a:spcBef>
              <a:buNone/>
            </a:pPr>
            <a:endParaRPr lang="en-US" sz="2300" b="0" i="0" u="none" strike="noStrike" baseline="0" dirty="0">
              <a:solidFill>
                <a:srgbClr val="000000"/>
              </a:solidFill>
              <a:latin typeface="+mn-lt"/>
            </a:endParaRPr>
          </a:p>
          <a:p>
            <a:pPr>
              <a:spcBef>
                <a:spcPts val="0"/>
              </a:spcBef>
            </a:pPr>
            <a:r>
              <a:rPr lang="en-US" sz="2300" b="0" i="0" u="none" strike="noStrike" baseline="0" dirty="0">
                <a:solidFill>
                  <a:srgbClr val="000000"/>
                </a:solidFill>
                <a:latin typeface="+mn-lt"/>
              </a:rPr>
              <a:t>5. Shipping Container </a:t>
            </a:r>
          </a:p>
          <a:p>
            <a:pPr>
              <a:spcBef>
                <a:spcPts val="0"/>
              </a:spcBef>
            </a:pPr>
            <a:endParaRPr lang="en-US" sz="2300" b="0" i="0" u="none" strike="noStrike" baseline="0" dirty="0">
              <a:solidFill>
                <a:srgbClr val="000000"/>
              </a:solidFill>
              <a:latin typeface="+mn-lt"/>
            </a:endParaRPr>
          </a:p>
          <a:p>
            <a:pPr>
              <a:spcBef>
                <a:spcPts val="0"/>
              </a:spcBef>
            </a:pPr>
            <a:r>
              <a:rPr lang="en-US" sz="2300" b="0" i="0" u="none" strike="noStrike" baseline="0" dirty="0">
                <a:solidFill>
                  <a:srgbClr val="000000"/>
                </a:solidFill>
                <a:latin typeface="+mn-lt"/>
              </a:rPr>
              <a:t>a. Must be designed to adequately protect the specimen bottles from shipment damage in the transport of specimens from the collection site to the laboratory (e.g., standard courier box, small cardboard box, plastic container). </a:t>
            </a:r>
          </a:p>
          <a:p>
            <a:pPr>
              <a:spcBef>
                <a:spcPts val="0"/>
              </a:spcBef>
            </a:pPr>
            <a:endParaRPr lang="en-US" sz="2300" b="0" i="0" u="none" strike="noStrike" baseline="0" dirty="0">
              <a:solidFill>
                <a:srgbClr val="000000"/>
              </a:solidFill>
              <a:latin typeface="+mn-lt"/>
            </a:endParaRPr>
          </a:p>
          <a:p>
            <a:pPr>
              <a:spcBef>
                <a:spcPts val="0"/>
              </a:spcBef>
            </a:pPr>
            <a:r>
              <a:rPr lang="en-US" sz="2300" b="0" i="0" u="none" strike="noStrike" baseline="0" dirty="0">
                <a:solidFill>
                  <a:srgbClr val="000000"/>
                </a:solidFill>
                <a:latin typeface="+mn-lt"/>
              </a:rPr>
              <a:t>b. May be made available separately at collection sites rather than being part of an actual kit sent to collection sites. </a:t>
            </a:r>
          </a:p>
          <a:p>
            <a:pPr>
              <a:spcBef>
                <a:spcPts val="0"/>
              </a:spcBef>
            </a:pPr>
            <a:endParaRPr lang="en-US" sz="2300" b="0" i="0" u="none" strike="noStrike" baseline="0" dirty="0">
              <a:solidFill>
                <a:srgbClr val="000000"/>
              </a:solidFill>
              <a:latin typeface="+mn-lt"/>
            </a:endParaRPr>
          </a:p>
          <a:p>
            <a:pPr>
              <a:spcBef>
                <a:spcPts val="0"/>
              </a:spcBef>
            </a:pPr>
            <a:r>
              <a:rPr lang="en-US" sz="2300" b="0" i="0" u="none" strike="noStrike" baseline="0" dirty="0">
                <a:solidFill>
                  <a:srgbClr val="000000"/>
                </a:solidFill>
                <a:latin typeface="+mn-lt"/>
              </a:rPr>
              <a:t>c. A shipping container is not necessary if a laboratory courier hand-delivers the specimen bottles in the plastic leak-proof bags from the collection site to the laboratory. </a:t>
            </a:r>
          </a:p>
          <a:p>
            <a:pPr marL="457200" lvl="2" indent="0">
              <a:buNone/>
            </a:pPr>
            <a:endParaRPr lang="en-US" sz="2000" dirty="0">
              <a:solidFill>
                <a:schemeClr val="bg1"/>
              </a:solidFill>
            </a:endParaRPr>
          </a:p>
        </p:txBody>
      </p:sp>
    </p:spTree>
    <p:extLst>
      <p:ext uri="{BB962C8B-B14F-4D97-AF65-F5344CB8AC3E}">
        <p14:creationId xmlns:p14="http://schemas.microsoft.com/office/powerpoint/2010/main" val="1235064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solidFill>
            <a:schemeClr val="accent2"/>
          </a:solidFill>
          <a:ln>
            <a:noFill/>
          </a:ln>
        </p:spPr>
        <p:txBody>
          <a:bodyPr rtlCol="0" anchor="ctr"/>
          <a:lstStyle/>
          <a:p>
            <a:pPr algn="ctr"/>
            <a:endParaRPr lang="en-US"/>
          </a:p>
        </p:txBody>
      </p:sp>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5282512" y="1028700"/>
            <a:ext cx="6314756" cy="4800598"/>
          </a:xfrm>
        </p:spPr>
        <p:txBody>
          <a:bodyPr vert="horz" lIns="91440" tIns="45720" rIns="91440" bIns="45720" rtlCol="0" anchor="ctr">
            <a:normAutofit/>
          </a:bodyPr>
          <a:lstStyle/>
          <a:p>
            <a:pPr algn="ctr"/>
            <a:r>
              <a:rPr lang="en-US" sz="7200" dirty="0"/>
              <a:t>Facility Requirements</a:t>
            </a:r>
            <a:endParaRPr lang="en-US" sz="7200" b="0" i="0" kern="1200" dirty="0">
              <a:solidFill>
                <a:schemeClr val="tx1"/>
              </a:solidFill>
              <a:latin typeface="+mj-lt"/>
              <a:ea typeface="+mj-ea"/>
              <a:cs typeface="+mj-cs"/>
            </a:endParaRPr>
          </a:p>
        </p:txBody>
      </p:sp>
    </p:spTree>
    <p:extLst>
      <p:ext uri="{BB962C8B-B14F-4D97-AF65-F5344CB8AC3E}">
        <p14:creationId xmlns:p14="http://schemas.microsoft.com/office/powerpoint/2010/main" val="24097687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169581"/>
            <a:ext cx="10861040" cy="5390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265274"/>
            <a:ext cx="10204768" cy="5140008"/>
          </a:xfrm>
        </p:spPr>
        <p:txBody>
          <a:bodyPr>
            <a:normAutofit/>
          </a:bodyPr>
          <a:lstStyle/>
          <a:p>
            <a:pPr marL="0" indent="0">
              <a:buNone/>
            </a:pPr>
            <a:endParaRPr lang="en-US" sz="2400" b="1" dirty="0">
              <a:solidFill>
                <a:schemeClr val="bg1"/>
              </a:solidFill>
            </a:endParaRPr>
          </a:p>
          <a:p>
            <a:pPr marL="0" indent="0">
              <a:buNone/>
            </a:pPr>
            <a:r>
              <a:rPr lang="en-US" sz="2400" b="1" dirty="0">
                <a:solidFill>
                  <a:schemeClr val="bg1"/>
                </a:solidFill>
              </a:rPr>
              <a:t>Single Restroom</a:t>
            </a:r>
          </a:p>
          <a:p>
            <a:pPr lvl="2">
              <a:buFont typeface="Wingdings" panose="05000000000000000000" pitchFamily="2" charset="2"/>
              <a:buChar char="§"/>
            </a:pPr>
            <a:r>
              <a:rPr lang="en-US" sz="2000" dirty="0">
                <a:solidFill>
                  <a:schemeClr val="bg1"/>
                </a:solidFill>
              </a:rPr>
              <a:t>Preferred for DOT collections</a:t>
            </a:r>
          </a:p>
          <a:p>
            <a:pPr marL="914400" lvl="2" indent="0">
              <a:buNone/>
            </a:pPr>
            <a:r>
              <a:rPr lang="en-US" sz="2000" u="sng" dirty="0">
                <a:solidFill>
                  <a:schemeClr val="bg1"/>
                </a:solidFill>
              </a:rPr>
              <a:t>Must have:</a:t>
            </a:r>
          </a:p>
          <a:p>
            <a:pPr lvl="2">
              <a:buFont typeface="Wingdings" panose="05000000000000000000" pitchFamily="2" charset="2"/>
              <a:buChar char="§"/>
            </a:pPr>
            <a:r>
              <a:rPr lang="en-US" sz="2000" dirty="0">
                <a:solidFill>
                  <a:schemeClr val="bg1"/>
                </a:solidFill>
              </a:rPr>
              <a:t>Privacy door</a:t>
            </a:r>
          </a:p>
          <a:p>
            <a:pPr lvl="2">
              <a:buFont typeface="Wingdings" panose="05000000000000000000" pitchFamily="2" charset="2"/>
              <a:buChar char="§"/>
            </a:pPr>
            <a:r>
              <a:rPr lang="en-US" sz="2000" dirty="0">
                <a:solidFill>
                  <a:schemeClr val="bg1"/>
                </a:solidFill>
              </a:rPr>
              <a:t>Source of water for washing hands, preferably outside the closed toilet</a:t>
            </a:r>
          </a:p>
          <a:p>
            <a:pPr marL="914400" lvl="2" indent="0">
              <a:buNone/>
            </a:pPr>
            <a:endParaRPr lang="en-US" sz="2000" dirty="0">
              <a:solidFill>
                <a:schemeClr val="bg1"/>
              </a:solidFill>
            </a:endParaRPr>
          </a:p>
          <a:p>
            <a:pPr marL="914400" lvl="2" indent="0">
              <a:buNone/>
            </a:pPr>
            <a:r>
              <a:rPr lang="en-US" sz="2000" dirty="0">
                <a:solidFill>
                  <a:schemeClr val="bg1"/>
                </a:solidFill>
              </a:rPr>
              <a:t>If the sink is in the room, must secure with tamper-evident tape:</a:t>
            </a:r>
          </a:p>
          <a:p>
            <a:pPr lvl="2">
              <a:buFont typeface="Wingdings" panose="05000000000000000000" pitchFamily="2" charset="2"/>
              <a:buChar char="§"/>
            </a:pPr>
            <a:r>
              <a:rPr lang="en-US" sz="2000" dirty="0">
                <a:solidFill>
                  <a:schemeClr val="bg1"/>
                </a:solidFill>
              </a:rPr>
              <a:t>Water sources + faucets</a:t>
            </a:r>
          </a:p>
          <a:p>
            <a:pPr lvl="2">
              <a:buFont typeface="Wingdings" panose="05000000000000000000" pitchFamily="2" charset="2"/>
              <a:buChar char="§"/>
            </a:pPr>
            <a:r>
              <a:rPr lang="en-US" sz="2000" dirty="0">
                <a:solidFill>
                  <a:schemeClr val="bg1"/>
                </a:solidFill>
              </a:rPr>
              <a:t>Soap dispensers</a:t>
            </a:r>
          </a:p>
          <a:p>
            <a:pPr marL="914400" lvl="2" indent="0">
              <a:buNone/>
            </a:pPr>
            <a:endParaRPr lang="en-US" sz="2000" dirty="0">
              <a:solidFill>
                <a:schemeClr val="bg1"/>
              </a:solidFill>
            </a:endParaRPr>
          </a:p>
        </p:txBody>
      </p:sp>
      <p:sp>
        <p:nvSpPr>
          <p:cNvPr id="2" name="TextBox 1">
            <a:extLst>
              <a:ext uri="{FF2B5EF4-FFF2-40B4-BE49-F238E27FC236}">
                <a16:creationId xmlns:a16="http://schemas.microsoft.com/office/drawing/2014/main" id="{BBDAB32E-06DF-0A6B-76D8-9A4F3FCFA8FC}"/>
              </a:ext>
            </a:extLst>
          </p:cNvPr>
          <p:cNvSpPr txBox="1"/>
          <p:nvPr/>
        </p:nvSpPr>
        <p:spPr>
          <a:xfrm>
            <a:off x="883920" y="452718"/>
            <a:ext cx="7643392" cy="584775"/>
          </a:xfrm>
          <a:prstGeom prst="rect">
            <a:avLst/>
          </a:prstGeom>
          <a:noFill/>
        </p:spPr>
        <p:txBody>
          <a:bodyPr wrap="square" rtlCol="0">
            <a:spAutoFit/>
          </a:bodyPr>
          <a:lstStyle/>
          <a:p>
            <a:r>
              <a:rPr lang="en-US" sz="3200" dirty="0"/>
              <a:t>Facility Requirements</a:t>
            </a:r>
          </a:p>
        </p:txBody>
      </p:sp>
    </p:spTree>
    <p:extLst>
      <p:ext uri="{BB962C8B-B14F-4D97-AF65-F5344CB8AC3E}">
        <p14:creationId xmlns:p14="http://schemas.microsoft.com/office/powerpoint/2010/main" val="608439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169581"/>
            <a:ext cx="10861040" cy="5390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169581"/>
            <a:ext cx="10204768" cy="5235701"/>
          </a:xfrm>
        </p:spPr>
        <p:txBody>
          <a:bodyPr>
            <a:normAutofit fontScale="92500" lnSpcReduction="10000"/>
          </a:bodyPr>
          <a:lstStyle/>
          <a:p>
            <a:pPr marL="0" indent="0">
              <a:buNone/>
            </a:pPr>
            <a:endParaRPr lang="en-US" sz="2400" b="1" dirty="0">
              <a:solidFill>
                <a:schemeClr val="bg1"/>
              </a:solidFill>
            </a:endParaRPr>
          </a:p>
          <a:p>
            <a:pPr marL="0" indent="0">
              <a:buNone/>
            </a:pPr>
            <a:r>
              <a:rPr lang="en-US" sz="2400" b="1" dirty="0">
                <a:solidFill>
                  <a:schemeClr val="bg1"/>
                </a:solidFill>
              </a:rPr>
              <a:t>Multi-Stall Restroom</a:t>
            </a:r>
          </a:p>
          <a:p>
            <a:pPr lvl="2">
              <a:buFont typeface="Wingdings" panose="05000000000000000000" pitchFamily="2" charset="2"/>
              <a:buChar char="§"/>
            </a:pPr>
            <a:r>
              <a:rPr lang="en-US" sz="2000" dirty="0">
                <a:solidFill>
                  <a:schemeClr val="bg1"/>
                </a:solidFill>
              </a:rPr>
              <a:t>Privacy door</a:t>
            </a:r>
          </a:p>
          <a:p>
            <a:pPr lvl="2">
              <a:buFont typeface="Wingdings" panose="05000000000000000000" pitchFamily="2" charset="2"/>
              <a:buChar char="§"/>
            </a:pPr>
            <a:r>
              <a:rPr lang="en-US" sz="2000" dirty="0">
                <a:solidFill>
                  <a:schemeClr val="bg1"/>
                </a:solidFill>
              </a:rPr>
              <a:t>Source of water for washing hands, preferably outside the stall</a:t>
            </a:r>
          </a:p>
          <a:p>
            <a:pPr marL="914400" lvl="2" indent="0">
              <a:buNone/>
            </a:pPr>
            <a:endParaRPr lang="en-US" sz="2000" dirty="0">
              <a:solidFill>
                <a:schemeClr val="bg1"/>
              </a:solidFill>
            </a:endParaRPr>
          </a:p>
          <a:p>
            <a:pPr marL="914400" lvl="2" indent="0">
              <a:buNone/>
            </a:pPr>
            <a:r>
              <a:rPr lang="en-US" sz="2000" dirty="0">
                <a:solidFill>
                  <a:schemeClr val="bg1"/>
                </a:solidFill>
              </a:rPr>
              <a:t>You must secure: :</a:t>
            </a:r>
          </a:p>
          <a:p>
            <a:pPr lvl="2">
              <a:buFont typeface="Wingdings" panose="05000000000000000000" pitchFamily="2" charset="2"/>
              <a:buChar char="§"/>
            </a:pPr>
            <a:r>
              <a:rPr lang="en-US" sz="2000" dirty="0">
                <a:solidFill>
                  <a:schemeClr val="bg1"/>
                </a:solidFill>
              </a:rPr>
              <a:t>Water sources + faucets with tamper-evident tape</a:t>
            </a:r>
          </a:p>
          <a:p>
            <a:pPr lvl="2">
              <a:buFont typeface="Wingdings" panose="05000000000000000000" pitchFamily="2" charset="2"/>
              <a:buChar char="§"/>
            </a:pPr>
            <a:r>
              <a:rPr lang="en-US" sz="2000" dirty="0">
                <a:solidFill>
                  <a:schemeClr val="bg1"/>
                </a:solidFill>
              </a:rPr>
              <a:t>Toilet tanks</a:t>
            </a:r>
          </a:p>
          <a:p>
            <a:pPr lvl="2">
              <a:buFont typeface="Wingdings" panose="05000000000000000000" pitchFamily="2" charset="2"/>
              <a:buChar char="§"/>
            </a:pPr>
            <a:r>
              <a:rPr lang="en-US" sz="2000" dirty="0">
                <a:solidFill>
                  <a:schemeClr val="bg1"/>
                </a:solidFill>
              </a:rPr>
              <a:t>Blue tablets</a:t>
            </a:r>
          </a:p>
          <a:p>
            <a:pPr lvl="2">
              <a:buFont typeface="Wingdings" panose="05000000000000000000" pitchFamily="2" charset="2"/>
              <a:buChar char="§"/>
            </a:pPr>
            <a:r>
              <a:rPr lang="en-US" sz="2000" dirty="0">
                <a:solidFill>
                  <a:schemeClr val="bg1"/>
                </a:solidFill>
              </a:rPr>
              <a:t>Soap dispensers</a:t>
            </a:r>
          </a:p>
          <a:p>
            <a:pPr marL="914400" lvl="2" indent="0">
              <a:buNone/>
            </a:pPr>
            <a:endParaRPr lang="en-US" sz="2000" dirty="0">
              <a:solidFill>
                <a:schemeClr val="bg1"/>
              </a:solidFill>
            </a:endParaRPr>
          </a:p>
          <a:p>
            <a:pPr marL="914400" lvl="2" indent="0">
              <a:buNone/>
            </a:pPr>
            <a:r>
              <a:rPr lang="en-US" sz="2000" dirty="0">
                <a:solidFill>
                  <a:schemeClr val="bg1"/>
                </a:solidFill>
              </a:rPr>
              <a:t>Monitored:</a:t>
            </a:r>
          </a:p>
          <a:p>
            <a:pPr lvl="2">
              <a:buFont typeface="Wingdings" panose="05000000000000000000" pitchFamily="2" charset="2"/>
              <a:buChar char="§"/>
            </a:pPr>
            <a:r>
              <a:rPr lang="en-US" sz="2000" dirty="0">
                <a:solidFill>
                  <a:schemeClr val="bg1"/>
                </a:solidFill>
              </a:rPr>
              <a:t>Only the donor, the monitor or observer may be present</a:t>
            </a:r>
          </a:p>
        </p:txBody>
      </p:sp>
      <p:sp>
        <p:nvSpPr>
          <p:cNvPr id="2" name="TextBox 1">
            <a:extLst>
              <a:ext uri="{FF2B5EF4-FFF2-40B4-BE49-F238E27FC236}">
                <a16:creationId xmlns:a16="http://schemas.microsoft.com/office/drawing/2014/main" id="{BBDAB32E-06DF-0A6B-76D8-9A4F3FCFA8FC}"/>
              </a:ext>
            </a:extLst>
          </p:cNvPr>
          <p:cNvSpPr txBox="1"/>
          <p:nvPr/>
        </p:nvSpPr>
        <p:spPr>
          <a:xfrm>
            <a:off x="883920" y="452718"/>
            <a:ext cx="7643392" cy="584775"/>
          </a:xfrm>
          <a:prstGeom prst="rect">
            <a:avLst/>
          </a:prstGeom>
          <a:noFill/>
        </p:spPr>
        <p:txBody>
          <a:bodyPr wrap="square" rtlCol="0">
            <a:spAutoFit/>
          </a:bodyPr>
          <a:lstStyle/>
          <a:p>
            <a:r>
              <a:rPr lang="en-US" sz="3200" dirty="0"/>
              <a:t>Facility Requirements</a:t>
            </a:r>
          </a:p>
        </p:txBody>
      </p:sp>
    </p:spTree>
    <p:extLst>
      <p:ext uri="{BB962C8B-B14F-4D97-AF65-F5344CB8AC3E}">
        <p14:creationId xmlns:p14="http://schemas.microsoft.com/office/powerpoint/2010/main" val="1146929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169581"/>
            <a:ext cx="10861040" cy="5390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169581"/>
            <a:ext cx="10204768" cy="5235701"/>
          </a:xfrm>
        </p:spPr>
        <p:txBody>
          <a:bodyPr>
            <a:normAutofit/>
          </a:bodyPr>
          <a:lstStyle/>
          <a:p>
            <a:pPr marL="0" indent="0">
              <a:buNone/>
            </a:pPr>
            <a:endParaRPr lang="en-US" sz="1800" b="1" i="0" u="none" strike="noStrike" baseline="0" dirty="0">
              <a:solidFill>
                <a:srgbClr val="000000"/>
              </a:solidFill>
              <a:latin typeface="Times New Roman" panose="02020603050405020304" pitchFamily="18" charset="0"/>
            </a:endParaRPr>
          </a:p>
          <a:p>
            <a:pPr marL="0" indent="0">
              <a:buNone/>
            </a:pPr>
            <a:r>
              <a:rPr lang="en-US" sz="1800" b="1" i="0" u="none" strike="noStrike" baseline="0" dirty="0">
                <a:solidFill>
                  <a:srgbClr val="000000"/>
                </a:solidFill>
                <a:latin typeface="Times New Roman" panose="02020603050405020304" pitchFamily="18" charset="0"/>
              </a:rPr>
              <a:t>Note: </a:t>
            </a:r>
            <a:r>
              <a:rPr lang="en-US" sz="1800" b="0" i="0" u="none" strike="noStrike" baseline="0" dirty="0">
                <a:solidFill>
                  <a:srgbClr val="000000"/>
                </a:solidFill>
                <a:latin typeface="Times New Roman" panose="02020603050405020304" pitchFamily="18" charset="0"/>
              </a:rPr>
              <a:t>The testing site is that portion of the facility where the collector performs the paperwork, seals the specimens, and where urination occurs. It does not necessarily include the total physical facility (e.g., clinic). </a:t>
            </a:r>
          </a:p>
          <a:p>
            <a:pPr marL="0" indent="0">
              <a:buNone/>
            </a:pPr>
            <a:endParaRPr lang="en-US" sz="1800" b="0" i="0" u="none" strike="noStrike" baseline="0" dirty="0">
              <a:solidFill>
                <a:srgbClr val="000000"/>
              </a:solidFill>
              <a:latin typeface="Times New Roman" panose="02020603050405020304" pitchFamily="18" charset="0"/>
            </a:endParaRPr>
          </a:p>
          <a:p>
            <a:pPr marL="0" indent="0">
              <a:buNone/>
            </a:pPr>
            <a:r>
              <a:rPr lang="en-US" sz="1800" b="0" i="0" u="none" strike="noStrike" baseline="0" dirty="0">
                <a:solidFill>
                  <a:srgbClr val="000000"/>
                </a:solidFill>
                <a:latin typeface="Times New Roman" panose="02020603050405020304" pitchFamily="18" charset="0"/>
              </a:rPr>
              <a:t>Procedures or restrictions to prevent unauthorized access to the site during the collection:</a:t>
            </a:r>
          </a:p>
          <a:p>
            <a:r>
              <a:rPr lang="en-US" sz="1800" dirty="0">
                <a:solidFill>
                  <a:srgbClr val="000000"/>
                </a:solidFill>
                <a:latin typeface="Times New Roman" panose="02020603050405020304" pitchFamily="18" charset="0"/>
              </a:rPr>
              <a:t>P</a:t>
            </a:r>
            <a:r>
              <a:rPr lang="en-US" sz="1800" b="0" i="0" u="none" strike="noStrike" baseline="0" dirty="0">
                <a:solidFill>
                  <a:srgbClr val="000000"/>
                </a:solidFill>
                <a:latin typeface="Times New Roman" panose="02020603050405020304" pitchFamily="18" charset="0"/>
              </a:rPr>
              <a:t>revent the employee or anyone else from gaining unauthorized access to the collection materials/supplies.</a:t>
            </a:r>
          </a:p>
          <a:p>
            <a:r>
              <a:rPr lang="en-US" sz="1800" b="0" i="0" u="none" strike="noStrike" baseline="0" dirty="0">
                <a:solidFill>
                  <a:srgbClr val="000000"/>
                </a:solidFill>
                <a:latin typeface="Times New Roman" panose="02020603050405020304" pitchFamily="18" charset="0"/>
              </a:rPr>
              <a:t>The collector must ensure that the employee does not have access to items that could be used to adulterate or dilute the specimen (e.g., soap, disinfectants, cleaning agents, water)</a:t>
            </a:r>
          </a:p>
          <a:p>
            <a:r>
              <a:rPr lang="en-US" sz="1800" dirty="0">
                <a:solidFill>
                  <a:srgbClr val="000000"/>
                </a:solidFill>
                <a:latin typeface="Times New Roman" panose="02020603050405020304" pitchFamily="18" charset="0"/>
              </a:rPr>
              <a:t>E</a:t>
            </a:r>
            <a:r>
              <a:rPr lang="en-US" sz="1800" b="0" i="0" u="none" strike="noStrike" baseline="0" dirty="0">
                <a:solidFill>
                  <a:srgbClr val="000000"/>
                </a:solidFill>
                <a:latin typeface="Times New Roman" panose="02020603050405020304" pitchFamily="18" charset="0"/>
              </a:rPr>
              <a:t>nsure that all authorized persons are under the supervision of a collector or appropriate site personnel at all times.</a:t>
            </a:r>
          </a:p>
          <a:p>
            <a:r>
              <a:rPr lang="en-US" sz="1800" b="0" i="0" u="none" strike="noStrike" baseline="0" dirty="0">
                <a:solidFill>
                  <a:srgbClr val="000000"/>
                </a:solidFill>
                <a:latin typeface="Times New Roman" panose="02020603050405020304" pitchFamily="18" charset="0"/>
              </a:rPr>
              <a:t>Procedures to provide for the secure handling and storage of specimens. </a:t>
            </a:r>
          </a:p>
          <a:p>
            <a:r>
              <a:rPr lang="en-US" sz="1800" dirty="0">
                <a:solidFill>
                  <a:srgbClr val="000000"/>
                </a:solidFill>
                <a:latin typeface="Times New Roman" panose="02020603050405020304" pitchFamily="18" charset="0"/>
              </a:rPr>
              <a:t>U</a:t>
            </a:r>
            <a:r>
              <a:rPr lang="en-US" sz="1800" b="0" i="0" u="none" strike="noStrike" baseline="0" dirty="0">
                <a:solidFill>
                  <a:srgbClr val="000000"/>
                </a:solidFill>
                <a:latin typeface="Times New Roman" panose="02020603050405020304" pitchFamily="18" charset="0"/>
              </a:rPr>
              <a:t>nauthorized personnel are any individuals that are not specifically authorized by the regulation, the collector, or employer to be present at the collection site. </a:t>
            </a:r>
          </a:p>
          <a:p>
            <a:pPr marL="0" indent="0">
              <a:buNone/>
            </a:pPr>
            <a:endParaRPr lang="en-US" sz="2000" dirty="0">
              <a:solidFill>
                <a:schemeClr val="bg1"/>
              </a:solidFill>
            </a:endParaRPr>
          </a:p>
        </p:txBody>
      </p:sp>
      <p:sp>
        <p:nvSpPr>
          <p:cNvPr id="2" name="TextBox 1">
            <a:extLst>
              <a:ext uri="{FF2B5EF4-FFF2-40B4-BE49-F238E27FC236}">
                <a16:creationId xmlns:a16="http://schemas.microsoft.com/office/drawing/2014/main" id="{BBDAB32E-06DF-0A6B-76D8-9A4F3FCFA8FC}"/>
              </a:ext>
            </a:extLst>
          </p:cNvPr>
          <p:cNvSpPr txBox="1"/>
          <p:nvPr/>
        </p:nvSpPr>
        <p:spPr>
          <a:xfrm>
            <a:off x="792480" y="452718"/>
            <a:ext cx="10861040" cy="584775"/>
          </a:xfrm>
          <a:prstGeom prst="rect">
            <a:avLst/>
          </a:prstGeom>
          <a:noFill/>
        </p:spPr>
        <p:txBody>
          <a:bodyPr wrap="square" rtlCol="0">
            <a:spAutoFit/>
          </a:bodyPr>
          <a:lstStyle/>
          <a:p>
            <a:r>
              <a:rPr lang="en-US" sz="3200" dirty="0"/>
              <a:t>Testing Site - Authorized/Unauthorized Access</a:t>
            </a:r>
          </a:p>
        </p:txBody>
      </p:sp>
    </p:spTree>
    <p:extLst>
      <p:ext uri="{BB962C8B-B14F-4D97-AF65-F5344CB8AC3E}">
        <p14:creationId xmlns:p14="http://schemas.microsoft.com/office/powerpoint/2010/main" val="991033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ED74-0F18-EBF5-413B-1024A0CB457F}"/>
              </a:ext>
            </a:extLst>
          </p:cNvPr>
          <p:cNvSpPr>
            <a:spLocks noGrp="1"/>
          </p:cNvSpPr>
          <p:nvPr>
            <p:ph type="title"/>
          </p:nvPr>
        </p:nvSpPr>
        <p:spPr>
          <a:xfrm>
            <a:off x="646111" y="741680"/>
            <a:ext cx="9404723" cy="822960"/>
          </a:xfrm>
        </p:spPr>
        <p:txBody>
          <a:bodyPr/>
          <a:lstStyle/>
          <a:p>
            <a:r>
              <a:rPr lang="en-US">
                <a:solidFill>
                  <a:schemeClr val="accent3">
                    <a:lumMod val="40000"/>
                    <a:lumOff val="60000"/>
                  </a:schemeClr>
                </a:solidFill>
              </a:rPr>
              <a:t>Training Curriculum</a:t>
            </a:r>
            <a:endParaRPr lang="en-US" dirty="0">
              <a:solidFill>
                <a:schemeClr val="accent3">
                  <a:lumMod val="40000"/>
                  <a:lumOff val="60000"/>
                </a:schemeClr>
              </a:solidFill>
            </a:endParaRPr>
          </a:p>
        </p:txBody>
      </p:sp>
      <p:sp>
        <p:nvSpPr>
          <p:cNvPr id="3" name="Content Placeholder 2">
            <a:extLst>
              <a:ext uri="{FF2B5EF4-FFF2-40B4-BE49-F238E27FC236}">
                <a16:creationId xmlns:a16="http://schemas.microsoft.com/office/drawing/2014/main" id="{B7442B9C-7056-C3C0-8BF7-FD6ECD66B751}"/>
              </a:ext>
            </a:extLst>
          </p:cNvPr>
          <p:cNvSpPr>
            <a:spLocks noGrp="1"/>
          </p:cNvSpPr>
          <p:nvPr>
            <p:ph idx="1"/>
          </p:nvPr>
        </p:nvSpPr>
        <p:spPr>
          <a:xfrm>
            <a:off x="1103312" y="2052918"/>
            <a:ext cx="9404723" cy="4195481"/>
          </a:xfrm>
        </p:spPr>
        <p:txBody>
          <a:bodyPr>
            <a:normAutofit/>
          </a:bodyPr>
          <a:lstStyle/>
          <a:p>
            <a:pPr marL="742950" indent="-742950">
              <a:lnSpc>
                <a:spcPct val="150000"/>
              </a:lnSpc>
              <a:spcBef>
                <a:spcPts val="0"/>
              </a:spcBef>
              <a:buFont typeface="+mj-lt"/>
              <a:buAutoNum type="arabicParenR"/>
            </a:pPr>
            <a:r>
              <a:rPr lang="en-US" sz="3600" dirty="0">
                <a:solidFill>
                  <a:schemeClr val="accent3">
                    <a:lumMod val="40000"/>
                    <a:lumOff val="60000"/>
                  </a:schemeClr>
                </a:solidFill>
              </a:rPr>
              <a:t>Urine specimen collection</a:t>
            </a:r>
          </a:p>
          <a:p>
            <a:pPr marL="742950" indent="-742950">
              <a:lnSpc>
                <a:spcPct val="150000"/>
              </a:lnSpc>
              <a:spcBef>
                <a:spcPts val="0"/>
              </a:spcBef>
              <a:buFont typeface="+mj-lt"/>
              <a:buAutoNum type="arabicParenR"/>
            </a:pPr>
            <a:r>
              <a:rPr lang="en-US" sz="3600" dirty="0">
                <a:solidFill>
                  <a:schemeClr val="accent3">
                    <a:lumMod val="40000"/>
                    <a:lumOff val="60000"/>
                  </a:schemeClr>
                </a:solidFill>
              </a:rPr>
              <a:t>Perform 5 error-free mock collections</a:t>
            </a:r>
          </a:p>
          <a:p>
            <a:pPr marL="742950" indent="-742950">
              <a:lnSpc>
                <a:spcPct val="150000"/>
              </a:lnSpc>
              <a:spcBef>
                <a:spcPts val="0"/>
              </a:spcBef>
              <a:buFont typeface="+mj-lt"/>
              <a:buAutoNum type="arabicParenR"/>
            </a:pPr>
            <a:r>
              <a:rPr lang="en-US" sz="3600" dirty="0">
                <a:solidFill>
                  <a:schemeClr val="accent3">
                    <a:lumMod val="40000"/>
                    <a:lumOff val="60000"/>
                  </a:schemeClr>
                </a:solidFill>
              </a:rPr>
              <a:t>Test</a:t>
            </a:r>
          </a:p>
          <a:p>
            <a:pPr marL="742950" indent="-742950">
              <a:lnSpc>
                <a:spcPct val="150000"/>
              </a:lnSpc>
              <a:spcBef>
                <a:spcPts val="0"/>
              </a:spcBef>
              <a:buFont typeface="+mj-lt"/>
              <a:buAutoNum type="arabicParenR"/>
            </a:pPr>
            <a:r>
              <a:rPr lang="en-US" sz="3600" dirty="0">
                <a:solidFill>
                  <a:schemeClr val="accent3">
                    <a:lumMod val="40000"/>
                    <a:lumOff val="60000"/>
                  </a:schemeClr>
                </a:solidFill>
              </a:rPr>
              <a:t>Certificate of completion</a:t>
            </a:r>
          </a:p>
        </p:txBody>
      </p:sp>
    </p:spTree>
    <p:extLst>
      <p:ext uri="{BB962C8B-B14F-4D97-AF65-F5344CB8AC3E}">
        <p14:creationId xmlns:p14="http://schemas.microsoft.com/office/powerpoint/2010/main" val="36218772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169581"/>
            <a:ext cx="10861040" cy="5390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169581"/>
            <a:ext cx="10204768" cy="5235701"/>
          </a:xfrm>
        </p:spPr>
        <p:txBody>
          <a:bodyPr>
            <a:normAutofit fontScale="92500" lnSpcReduction="20000"/>
          </a:bodyPr>
          <a:lstStyle/>
          <a:p>
            <a:pPr marL="0" indent="0">
              <a:buNone/>
            </a:pPr>
            <a:endParaRPr lang="en-US" sz="1800" b="1" i="0" u="none" strike="noStrike" baseline="0" dirty="0">
              <a:solidFill>
                <a:srgbClr val="000000"/>
              </a:solidFill>
              <a:latin typeface="Times New Roman" panose="02020603050405020304" pitchFamily="18" charset="0"/>
            </a:endParaRPr>
          </a:p>
          <a:p>
            <a:pPr marL="0" indent="0" algn="ctr">
              <a:buNone/>
            </a:pPr>
            <a:r>
              <a:rPr lang="en-US" sz="1800" b="1" i="0" u="none" strike="noStrike" baseline="0" dirty="0">
                <a:solidFill>
                  <a:srgbClr val="000000"/>
                </a:solidFill>
                <a:latin typeface="Comic Sans MS" panose="030F0702030302020204" pitchFamily="66" charset="0"/>
              </a:rPr>
              <a:t>DOT’s 10 Steps to Collection Site Security and Integrity </a:t>
            </a:r>
            <a:endParaRPr lang="en-US" sz="1800" b="0" i="0" u="none" strike="noStrike" baseline="0" dirty="0">
              <a:solidFill>
                <a:srgbClr val="000000"/>
              </a:solidFill>
              <a:latin typeface="Comic Sans MS" panose="030F0702030302020204" pitchFamily="66" charset="0"/>
            </a:endParaRPr>
          </a:p>
          <a:p>
            <a:r>
              <a:rPr lang="en-US" sz="1800" b="0" i="0" u="none" strike="noStrike" baseline="0" dirty="0">
                <a:solidFill>
                  <a:srgbClr val="000000"/>
                </a:solidFill>
                <a:latin typeface="Comic Sans MS" panose="030F0702030302020204" pitchFamily="66" charset="0"/>
              </a:rPr>
              <a:t>1. Pay careful attention to employees throughout the collection process. </a:t>
            </a:r>
          </a:p>
          <a:p>
            <a:r>
              <a:rPr lang="en-US" sz="1800" b="0" i="0" u="none" strike="noStrike" baseline="0" dirty="0">
                <a:solidFill>
                  <a:srgbClr val="000000"/>
                </a:solidFill>
                <a:latin typeface="Comic Sans MS" panose="030F0702030302020204" pitchFamily="66" charset="0"/>
              </a:rPr>
              <a:t>2. Ensure that there is no unauthorized access into the collection areas and that undetected access (e.g., through a door not in view) is not possible. </a:t>
            </a:r>
          </a:p>
          <a:p>
            <a:r>
              <a:rPr lang="en-US" sz="1800" b="0" i="0" u="none" strike="noStrike" baseline="0" dirty="0">
                <a:solidFill>
                  <a:srgbClr val="000000"/>
                </a:solidFill>
                <a:latin typeface="Comic Sans MS" panose="030F0702030302020204" pitchFamily="66" charset="0"/>
              </a:rPr>
              <a:t>3. Make sure that employees show proper picture ID. </a:t>
            </a:r>
          </a:p>
          <a:p>
            <a:r>
              <a:rPr lang="en-US" sz="1800" b="0" i="0" u="none" strike="noStrike" baseline="0" dirty="0">
                <a:solidFill>
                  <a:srgbClr val="000000"/>
                </a:solidFill>
                <a:latin typeface="Comic Sans MS" panose="030F0702030302020204" pitchFamily="66" charset="0"/>
              </a:rPr>
              <a:t>4. Make sure employees empty pockets; remove outer garments (e.g., coveralls, jacket, coat, hat); leave briefcases, purses, and bags behind; and wash their hands. </a:t>
            </a:r>
          </a:p>
          <a:p>
            <a:r>
              <a:rPr lang="en-US" sz="1800" b="0" i="0" u="none" strike="noStrike" baseline="0" dirty="0">
                <a:solidFill>
                  <a:srgbClr val="000000"/>
                </a:solidFill>
                <a:latin typeface="Comic Sans MS" panose="030F0702030302020204" pitchFamily="66" charset="0"/>
              </a:rPr>
              <a:t>5. Maintain personal control of the specimen and CCF at all times during the collection. </a:t>
            </a:r>
          </a:p>
          <a:p>
            <a:r>
              <a:rPr lang="en-US" sz="1800" b="0" i="0" u="none" strike="noStrike" baseline="0" dirty="0">
                <a:solidFill>
                  <a:srgbClr val="000000"/>
                </a:solidFill>
                <a:latin typeface="Comic Sans MS" panose="030F0702030302020204" pitchFamily="66" charset="0"/>
              </a:rPr>
              <a:t>6. Secure any water sources or otherwise make them unavailable to employees (e.g., turn off water inlet, tape handles to prevent opening faucets, secure tank lids). </a:t>
            </a:r>
          </a:p>
          <a:p>
            <a:r>
              <a:rPr lang="en-US" sz="1800" b="0" i="0" u="none" strike="noStrike" baseline="0" dirty="0">
                <a:solidFill>
                  <a:srgbClr val="000000"/>
                </a:solidFill>
                <a:latin typeface="Comic Sans MS" panose="030F0702030302020204" pitchFamily="66" charset="0"/>
              </a:rPr>
              <a:t>7. Ensure that the water in the toilet and tank (if applicable) has bluing (coloring) agent in it. Tape or otherwise secure shut any movable toilet tank top, or put bluing in the tank. </a:t>
            </a:r>
          </a:p>
          <a:p>
            <a:r>
              <a:rPr lang="en-US" sz="1800" b="0" i="0" u="none" strike="noStrike" baseline="0" dirty="0">
                <a:solidFill>
                  <a:srgbClr val="000000"/>
                </a:solidFill>
                <a:latin typeface="Comic Sans MS" panose="030F0702030302020204" pitchFamily="66" charset="0"/>
              </a:rPr>
              <a:t>8. Ensure that no soap, disinfectants, cleaning agents, or other possible adulterants are present. </a:t>
            </a:r>
          </a:p>
          <a:p>
            <a:r>
              <a:rPr lang="en-US" sz="1800" b="0" i="0" u="none" strike="noStrike" baseline="0" dirty="0">
                <a:solidFill>
                  <a:srgbClr val="000000"/>
                </a:solidFill>
                <a:latin typeface="Comic Sans MS" panose="030F0702030302020204" pitchFamily="66" charset="0"/>
              </a:rPr>
              <a:t>9. Inspect the site to ensure that no foreign or unauthorized substances are present. </a:t>
            </a:r>
          </a:p>
          <a:p>
            <a:r>
              <a:rPr lang="en-US" sz="1800" b="0" i="0" u="none" strike="noStrike" baseline="0" dirty="0">
                <a:solidFill>
                  <a:srgbClr val="000000"/>
                </a:solidFill>
                <a:latin typeface="Comic Sans MS" panose="030F0702030302020204" pitchFamily="66" charset="0"/>
              </a:rPr>
              <a:t>10. Secure areas and items (e.g., ledges, trash receptacles, paper towel holders, under-sink areas, ceiling tiles) that appear suitable for concealing contaminants. </a:t>
            </a:r>
            <a:endParaRPr lang="en-US" sz="2000" dirty="0">
              <a:solidFill>
                <a:schemeClr val="bg1"/>
              </a:solidFill>
            </a:endParaRPr>
          </a:p>
        </p:txBody>
      </p:sp>
      <p:sp>
        <p:nvSpPr>
          <p:cNvPr id="2" name="TextBox 1">
            <a:extLst>
              <a:ext uri="{FF2B5EF4-FFF2-40B4-BE49-F238E27FC236}">
                <a16:creationId xmlns:a16="http://schemas.microsoft.com/office/drawing/2014/main" id="{BBDAB32E-06DF-0A6B-76D8-9A4F3FCFA8FC}"/>
              </a:ext>
            </a:extLst>
          </p:cNvPr>
          <p:cNvSpPr txBox="1"/>
          <p:nvPr/>
        </p:nvSpPr>
        <p:spPr>
          <a:xfrm>
            <a:off x="792480" y="452718"/>
            <a:ext cx="10861040" cy="584775"/>
          </a:xfrm>
          <a:prstGeom prst="rect">
            <a:avLst/>
          </a:prstGeom>
          <a:noFill/>
        </p:spPr>
        <p:txBody>
          <a:bodyPr wrap="square" rtlCol="0">
            <a:spAutoFit/>
          </a:bodyPr>
          <a:lstStyle/>
          <a:p>
            <a:r>
              <a:rPr lang="en-US" sz="3200" dirty="0"/>
              <a:t>Testing Site - Authorized/Unauthorized Access</a:t>
            </a:r>
          </a:p>
        </p:txBody>
      </p:sp>
    </p:spTree>
    <p:extLst>
      <p:ext uri="{BB962C8B-B14F-4D97-AF65-F5344CB8AC3E}">
        <p14:creationId xmlns:p14="http://schemas.microsoft.com/office/powerpoint/2010/main" val="23814489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BBDA-305D-C3BF-99CF-6EAD085F94C9}"/>
              </a:ext>
            </a:extLst>
          </p:cNvPr>
          <p:cNvSpPr>
            <a:spLocks noGrp="1"/>
          </p:cNvSpPr>
          <p:nvPr>
            <p:ph type="title"/>
          </p:nvPr>
        </p:nvSpPr>
        <p:spPr>
          <a:xfrm>
            <a:off x="1153906" y="1106424"/>
            <a:ext cx="10084069" cy="4727448"/>
          </a:xfrm>
          <a:solidFill>
            <a:srgbClr val="C00000"/>
          </a:solidFill>
          <a:ln w="76200">
            <a:solidFill>
              <a:schemeClr val="tx1"/>
            </a:solidFill>
          </a:ln>
        </p:spPr>
        <p:txBody>
          <a:bodyPr>
            <a:normAutofit/>
          </a:bodyPr>
          <a:lstStyle/>
          <a:p>
            <a:pPr algn="ctr"/>
            <a:r>
              <a:rPr lang="en-US" sz="9600" dirty="0">
                <a:solidFill>
                  <a:schemeClr val="tx1"/>
                </a:solidFill>
                <a:latin typeface="Bahnschrift Condensed" panose="020B0502040204020203" pitchFamily="34" charset="0"/>
              </a:rPr>
              <a:t>DO NOT ENTER</a:t>
            </a:r>
            <a:br>
              <a:rPr lang="en-US" sz="9600" dirty="0">
                <a:solidFill>
                  <a:schemeClr val="tx1"/>
                </a:solidFill>
                <a:latin typeface="Bahnschrift Condensed" panose="020B0502040204020203" pitchFamily="34" charset="0"/>
              </a:rPr>
            </a:br>
            <a:r>
              <a:rPr lang="en-US" sz="9600" dirty="0">
                <a:solidFill>
                  <a:schemeClr val="tx1"/>
                </a:solidFill>
                <a:latin typeface="Bahnschrift Condensed" panose="020B0502040204020203" pitchFamily="34" charset="0"/>
              </a:rPr>
              <a:t>TEST IN PROGRESS</a:t>
            </a:r>
            <a:br>
              <a:rPr lang="en-US" sz="7200" dirty="0">
                <a:solidFill>
                  <a:schemeClr val="tx1"/>
                </a:solidFill>
              </a:rPr>
            </a:br>
            <a:endParaRPr lang="en-US" sz="7200" dirty="0">
              <a:solidFill>
                <a:schemeClr val="tx1"/>
              </a:solidFill>
            </a:endParaRPr>
          </a:p>
        </p:txBody>
      </p:sp>
    </p:spTree>
    <p:extLst>
      <p:ext uri="{BB962C8B-B14F-4D97-AF65-F5344CB8AC3E}">
        <p14:creationId xmlns:p14="http://schemas.microsoft.com/office/powerpoint/2010/main" val="30840877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solidFill>
            <a:schemeClr val="accent2"/>
          </a:solidFill>
          <a:ln>
            <a:noFill/>
          </a:ln>
        </p:spPr>
        <p:txBody>
          <a:bodyPr rtlCol="0" anchor="ctr"/>
          <a:lstStyle/>
          <a:p>
            <a:pPr algn="ctr"/>
            <a:endParaRPr lang="en-US"/>
          </a:p>
        </p:txBody>
      </p:sp>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5282512" y="1028700"/>
            <a:ext cx="6172069" cy="4800598"/>
          </a:xfrm>
        </p:spPr>
        <p:txBody>
          <a:bodyPr vert="horz" lIns="91440" tIns="45720" rIns="91440" bIns="45720" rtlCol="0" anchor="ctr">
            <a:normAutofit fontScale="90000"/>
          </a:bodyPr>
          <a:lstStyle/>
          <a:p>
            <a:pPr lvl="0" algn="ctr"/>
            <a:r>
              <a:rPr lang="en-US" sz="7000" dirty="0">
                <a:solidFill>
                  <a:prstClr val="white"/>
                </a:solidFill>
                <a:latin typeface="Century Gothic" panose="020B0502020202020204"/>
                <a:ea typeface="+mn-ea"/>
                <a:cs typeface="+mn-cs"/>
              </a:rPr>
              <a:t>Before Collection</a:t>
            </a:r>
            <a:br>
              <a:rPr lang="en-US" sz="7000" dirty="0">
                <a:solidFill>
                  <a:prstClr val="white"/>
                </a:solidFill>
                <a:latin typeface="Century Gothic" panose="020B0502020202020204"/>
                <a:ea typeface="+mn-ea"/>
                <a:cs typeface="+mn-cs"/>
              </a:rPr>
            </a:br>
            <a:br>
              <a:rPr lang="en-US" sz="3600" dirty="0">
                <a:solidFill>
                  <a:prstClr val="white"/>
                </a:solidFill>
                <a:latin typeface="Century Gothic" panose="020B0502020202020204"/>
                <a:ea typeface="+mn-ea"/>
                <a:cs typeface="+mn-cs"/>
              </a:rPr>
            </a:br>
            <a:r>
              <a:rPr lang="en-US" sz="4000" dirty="0">
                <a:solidFill>
                  <a:prstClr val="white"/>
                </a:solidFill>
                <a:latin typeface="Century Gothic" panose="020B0502020202020204"/>
                <a:ea typeface="+mn-ea"/>
                <a:cs typeface="+mn-cs"/>
              </a:rPr>
              <a:t>(you have a donor ready to test…now what?)</a:t>
            </a:r>
            <a:br>
              <a:rPr lang="en-US" sz="4000" b="0" dirty="0">
                <a:solidFill>
                  <a:schemeClr val="bg1"/>
                </a:solidFill>
              </a:rPr>
            </a:br>
            <a:endParaRPr lang="en-US" sz="4000" b="0" i="0" kern="1200" dirty="0">
              <a:solidFill>
                <a:schemeClr val="tx1"/>
              </a:solidFill>
              <a:latin typeface="+mj-lt"/>
              <a:ea typeface="+mj-ea"/>
              <a:cs typeface="+mj-cs"/>
            </a:endParaRPr>
          </a:p>
        </p:txBody>
      </p:sp>
    </p:spTree>
    <p:extLst>
      <p:ext uri="{BB962C8B-B14F-4D97-AF65-F5344CB8AC3E}">
        <p14:creationId xmlns:p14="http://schemas.microsoft.com/office/powerpoint/2010/main" val="1883833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169581"/>
            <a:ext cx="10861040" cy="5390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169581"/>
            <a:ext cx="10204768" cy="5235701"/>
          </a:xfrm>
        </p:spPr>
        <p:txBody>
          <a:bodyPr>
            <a:normAutofit fontScale="92500" lnSpcReduction="10000"/>
          </a:bodyPr>
          <a:lstStyle/>
          <a:p>
            <a:pPr marL="0" indent="0">
              <a:buNone/>
            </a:pPr>
            <a:endParaRPr lang="en-US" sz="2400" b="1" dirty="0">
              <a:solidFill>
                <a:schemeClr val="bg1"/>
              </a:solidFill>
            </a:endParaRPr>
          </a:p>
          <a:p>
            <a:pPr marL="0" indent="0">
              <a:buNone/>
            </a:pPr>
            <a:r>
              <a:rPr lang="en-US" sz="2400" b="1" dirty="0">
                <a:solidFill>
                  <a:schemeClr val="bg1"/>
                </a:solidFill>
              </a:rPr>
              <a:t>Checklist</a:t>
            </a:r>
          </a:p>
          <a:p>
            <a:pPr marL="339725" indent="-225425">
              <a:buFont typeface="Wingdings" panose="05000000000000000000" pitchFamily="2" charset="2"/>
              <a:buChar char="q"/>
            </a:pPr>
            <a:r>
              <a:rPr lang="en-US" sz="2400" dirty="0">
                <a:solidFill>
                  <a:schemeClr val="bg1"/>
                </a:solidFill>
              </a:rPr>
              <a:t>	Secure water sources</a:t>
            </a:r>
          </a:p>
          <a:p>
            <a:pPr marL="857250" lvl="1" indent="-342900">
              <a:buFontTx/>
              <a:buChar char="-"/>
            </a:pPr>
            <a:r>
              <a:rPr lang="en-US" sz="2200" dirty="0">
                <a:solidFill>
                  <a:schemeClr val="bg1"/>
                </a:solidFill>
              </a:rPr>
              <a:t>Tape faucet handles with tamper-evident tape, or</a:t>
            </a:r>
          </a:p>
          <a:p>
            <a:pPr marL="857250" lvl="1" indent="-342900">
              <a:buFontTx/>
              <a:buChar char="-"/>
            </a:pPr>
            <a:r>
              <a:rPr lang="en-US" sz="2200" dirty="0">
                <a:solidFill>
                  <a:schemeClr val="bg1"/>
                </a:solidFill>
              </a:rPr>
              <a:t>Turning off the water inlet</a:t>
            </a:r>
          </a:p>
          <a:p>
            <a:pPr marL="457200" lvl="1" indent="-342900">
              <a:buFont typeface="Wingdings" panose="05000000000000000000" pitchFamily="2" charset="2"/>
              <a:buChar char="q"/>
            </a:pPr>
            <a:r>
              <a:rPr lang="en-US" sz="2400" dirty="0">
                <a:solidFill>
                  <a:schemeClr val="bg1"/>
                </a:solidFill>
              </a:rPr>
              <a:t>Drop a blue tablet in the toilet</a:t>
            </a:r>
          </a:p>
          <a:p>
            <a:pPr marL="457200" lvl="1" indent="-342900">
              <a:buFont typeface="Wingdings" panose="05000000000000000000" pitchFamily="2" charset="2"/>
              <a:buChar char="q"/>
            </a:pPr>
            <a:r>
              <a:rPr lang="en-US" sz="2400" dirty="0">
                <a:solidFill>
                  <a:schemeClr val="bg1"/>
                </a:solidFill>
              </a:rPr>
              <a:t>Remove soap and other cleaning supplies</a:t>
            </a:r>
          </a:p>
          <a:p>
            <a:pPr marL="457200" lvl="1" indent="-342900">
              <a:buFont typeface="Wingdings" panose="05000000000000000000" pitchFamily="2" charset="2"/>
              <a:buChar char="q"/>
            </a:pPr>
            <a:r>
              <a:rPr lang="en-US" sz="2400" dirty="0">
                <a:solidFill>
                  <a:schemeClr val="bg1"/>
                </a:solidFill>
              </a:rPr>
              <a:t>Verify that no products are present</a:t>
            </a:r>
          </a:p>
          <a:p>
            <a:pPr marL="457200" lvl="1" indent="-342900">
              <a:buFont typeface="Wingdings" panose="05000000000000000000" pitchFamily="2" charset="2"/>
              <a:buChar char="q"/>
            </a:pPr>
            <a:r>
              <a:rPr lang="en-US" sz="2400" dirty="0">
                <a:solidFill>
                  <a:schemeClr val="bg1"/>
                </a:solidFill>
              </a:rPr>
              <a:t>Tape/secure toilet tank</a:t>
            </a:r>
          </a:p>
          <a:p>
            <a:pPr marL="457200" lvl="1" indent="-342900">
              <a:buFont typeface="Wingdings" panose="05000000000000000000" pitchFamily="2" charset="2"/>
              <a:buChar char="q"/>
            </a:pPr>
            <a:r>
              <a:rPr lang="en-US" sz="2400" dirty="0">
                <a:solidFill>
                  <a:schemeClr val="bg1"/>
                </a:solidFill>
              </a:rPr>
              <a:t>Check no undetected access is not available</a:t>
            </a:r>
          </a:p>
          <a:p>
            <a:pPr marL="457200" lvl="1" indent="-342900">
              <a:buFont typeface="Wingdings" panose="05000000000000000000" pitchFamily="2" charset="2"/>
              <a:buChar char="q"/>
            </a:pPr>
            <a:r>
              <a:rPr lang="en-US" sz="2400" dirty="0">
                <a:solidFill>
                  <a:schemeClr val="bg1"/>
                </a:solidFill>
              </a:rPr>
              <a:t>Remove trash can</a:t>
            </a:r>
          </a:p>
          <a:p>
            <a:pPr marL="457200" lvl="1" indent="-342900">
              <a:buFont typeface="Wingdings" panose="05000000000000000000" pitchFamily="2" charset="2"/>
              <a:buChar char="q"/>
            </a:pPr>
            <a:r>
              <a:rPr lang="en-US" sz="2400" dirty="0">
                <a:solidFill>
                  <a:schemeClr val="bg1"/>
                </a:solidFill>
              </a:rPr>
              <a:t>Lock cabinets</a:t>
            </a:r>
          </a:p>
          <a:p>
            <a:pPr marL="457200" lvl="1" indent="-342900">
              <a:buFont typeface="Wingdings" panose="05000000000000000000" pitchFamily="2" charset="2"/>
              <a:buChar char="q"/>
            </a:pPr>
            <a:endParaRPr lang="en-US" sz="2400" dirty="0">
              <a:solidFill>
                <a:schemeClr val="bg1"/>
              </a:solidFill>
            </a:endParaRPr>
          </a:p>
          <a:p>
            <a:pPr marL="339725" indent="-225425">
              <a:buFont typeface="Wingdings" panose="05000000000000000000" pitchFamily="2" charset="2"/>
              <a:buChar char="q"/>
            </a:pPr>
            <a:endParaRPr lang="en-US" sz="2200" dirty="0">
              <a:solidFill>
                <a:schemeClr val="bg1"/>
              </a:solidFill>
            </a:endParaRPr>
          </a:p>
        </p:txBody>
      </p:sp>
      <p:sp>
        <p:nvSpPr>
          <p:cNvPr id="2" name="TextBox 1">
            <a:extLst>
              <a:ext uri="{FF2B5EF4-FFF2-40B4-BE49-F238E27FC236}">
                <a16:creationId xmlns:a16="http://schemas.microsoft.com/office/drawing/2014/main" id="{BBDAB32E-06DF-0A6B-76D8-9A4F3FCFA8FC}"/>
              </a:ext>
            </a:extLst>
          </p:cNvPr>
          <p:cNvSpPr txBox="1"/>
          <p:nvPr/>
        </p:nvSpPr>
        <p:spPr>
          <a:xfrm>
            <a:off x="883920" y="452718"/>
            <a:ext cx="7643392" cy="584775"/>
          </a:xfrm>
          <a:prstGeom prst="rect">
            <a:avLst/>
          </a:prstGeom>
          <a:noFill/>
        </p:spPr>
        <p:txBody>
          <a:bodyPr wrap="square" rtlCol="0">
            <a:spAutoFit/>
          </a:bodyPr>
          <a:lstStyle/>
          <a:p>
            <a:r>
              <a:rPr lang="en-US" sz="3200" dirty="0"/>
              <a:t>Prepare Site</a:t>
            </a:r>
          </a:p>
        </p:txBody>
      </p:sp>
    </p:spTree>
    <p:extLst>
      <p:ext uri="{BB962C8B-B14F-4D97-AF65-F5344CB8AC3E}">
        <p14:creationId xmlns:p14="http://schemas.microsoft.com/office/powerpoint/2010/main" val="28062459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solidFill>
            <a:schemeClr val="accent2"/>
          </a:solidFill>
          <a:ln>
            <a:noFill/>
          </a:ln>
        </p:spPr>
        <p:txBody>
          <a:bodyPr rtlCol="0" anchor="ctr"/>
          <a:lstStyle/>
          <a:p>
            <a:pPr algn="ctr"/>
            <a:endParaRPr lang="en-US"/>
          </a:p>
        </p:txBody>
      </p:sp>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5282512" y="1028700"/>
            <a:ext cx="6172069" cy="4800598"/>
          </a:xfrm>
        </p:spPr>
        <p:txBody>
          <a:bodyPr vert="horz" lIns="91440" tIns="45720" rIns="91440" bIns="45720" rtlCol="0" anchor="ctr">
            <a:normAutofit/>
          </a:bodyPr>
          <a:lstStyle/>
          <a:p>
            <a:pPr algn="ctr"/>
            <a:r>
              <a:rPr lang="en-US" sz="7200" dirty="0"/>
              <a:t>During Collection</a:t>
            </a:r>
          </a:p>
        </p:txBody>
      </p:sp>
    </p:spTree>
    <p:extLst>
      <p:ext uri="{BB962C8B-B14F-4D97-AF65-F5344CB8AC3E}">
        <p14:creationId xmlns:p14="http://schemas.microsoft.com/office/powerpoint/2010/main" val="4609433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169581"/>
            <a:ext cx="10861040" cy="5390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169581"/>
            <a:ext cx="10204768" cy="5235701"/>
          </a:xfrm>
        </p:spPr>
        <p:txBody>
          <a:bodyPr>
            <a:normAutofit lnSpcReduction="10000"/>
          </a:bodyPr>
          <a:lstStyle/>
          <a:p>
            <a:pPr marL="0" indent="0">
              <a:buNone/>
            </a:pPr>
            <a:r>
              <a:rPr lang="en-US" sz="2400" b="1" dirty="0">
                <a:solidFill>
                  <a:schemeClr val="bg1"/>
                </a:solidFill>
              </a:rPr>
              <a:t>Checklist</a:t>
            </a:r>
          </a:p>
          <a:p>
            <a:pPr marL="457200">
              <a:buFont typeface="Wingdings" panose="05000000000000000000" pitchFamily="2" charset="2"/>
              <a:buChar char="q"/>
            </a:pPr>
            <a:r>
              <a:rPr lang="en-US" sz="2400" dirty="0">
                <a:solidFill>
                  <a:schemeClr val="bg1"/>
                </a:solidFill>
              </a:rPr>
              <a:t>Collector can only conduct one collection at a time.</a:t>
            </a:r>
          </a:p>
          <a:p>
            <a:pPr marL="457200">
              <a:buFont typeface="Wingdings" panose="05000000000000000000" pitchFamily="2" charset="2"/>
              <a:buChar char="q"/>
            </a:pPr>
            <a:r>
              <a:rPr lang="en-US" sz="2200" dirty="0">
                <a:solidFill>
                  <a:schemeClr val="bg1"/>
                </a:solidFill>
              </a:rPr>
              <a:t>Unless first donor is a shy bladder, collector can start and finish a second collection.</a:t>
            </a:r>
          </a:p>
          <a:p>
            <a:pPr marL="457200">
              <a:buFont typeface="Wingdings" panose="05000000000000000000" pitchFamily="2" charset="2"/>
              <a:buChar char="q"/>
            </a:pPr>
            <a:r>
              <a:rPr lang="en-US" sz="2200" dirty="0">
                <a:solidFill>
                  <a:schemeClr val="bg1"/>
                </a:solidFill>
              </a:rPr>
              <a:t>One collector per donor, unless it’s a shy bladder happening in a middle of collectors changing shift during the three-hour wait.</a:t>
            </a:r>
          </a:p>
          <a:p>
            <a:pPr marL="457200">
              <a:buFont typeface="Wingdings" panose="05000000000000000000" pitchFamily="2" charset="2"/>
              <a:buChar char="q"/>
            </a:pPr>
            <a:r>
              <a:rPr lang="en-US" sz="2200" dirty="0">
                <a:solidFill>
                  <a:schemeClr val="bg1"/>
                </a:solidFill>
              </a:rPr>
              <a:t>Collector and donor must keep their eyes on the specimen at all time until specimen is sealed</a:t>
            </a:r>
          </a:p>
          <a:p>
            <a:pPr marL="457200">
              <a:buFont typeface="Wingdings" panose="05000000000000000000" pitchFamily="2" charset="2"/>
              <a:buChar char="q"/>
            </a:pPr>
            <a:r>
              <a:rPr lang="en-US" sz="2200" dirty="0">
                <a:solidFill>
                  <a:schemeClr val="bg1"/>
                </a:solidFill>
              </a:rPr>
              <a:t>Collector must remain in the collection area during the entire process.</a:t>
            </a:r>
          </a:p>
          <a:p>
            <a:pPr marL="457200">
              <a:buFont typeface="Wingdings" panose="05000000000000000000" pitchFamily="2" charset="2"/>
              <a:buChar char="q"/>
            </a:pPr>
            <a:r>
              <a:rPr lang="en-US" sz="2200" dirty="0">
                <a:solidFill>
                  <a:schemeClr val="bg1"/>
                </a:solidFill>
              </a:rPr>
              <a:t>Collector must be the only one to pour specimen from cup to secured and sealed (tamper-evident) bottles.</a:t>
            </a:r>
          </a:p>
          <a:p>
            <a:pPr marL="457200">
              <a:buFont typeface="Wingdings" panose="05000000000000000000" pitchFamily="2" charset="2"/>
              <a:buChar char="q"/>
            </a:pPr>
            <a:r>
              <a:rPr lang="en-US" sz="2200" dirty="0">
                <a:solidFill>
                  <a:schemeClr val="bg1"/>
                </a:solidFill>
              </a:rPr>
              <a:t>Collector must maintain personal control over each specimen and custody and control form during the collection process.</a:t>
            </a:r>
          </a:p>
          <a:p>
            <a:pPr marL="457200">
              <a:buFont typeface="Wingdings" panose="05000000000000000000" pitchFamily="2" charset="2"/>
              <a:buChar char="q"/>
            </a:pPr>
            <a:endParaRPr lang="en-US" sz="2200" dirty="0">
              <a:solidFill>
                <a:schemeClr val="bg1"/>
              </a:solidFill>
            </a:endParaRPr>
          </a:p>
          <a:p>
            <a:pPr marL="339725" indent="-225425">
              <a:buFont typeface="Wingdings" panose="05000000000000000000" pitchFamily="2" charset="2"/>
              <a:buChar char="q"/>
            </a:pPr>
            <a:endParaRPr lang="en-US" sz="2200" dirty="0">
              <a:solidFill>
                <a:schemeClr val="bg1"/>
              </a:solidFill>
            </a:endParaRPr>
          </a:p>
        </p:txBody>
      </p:sp>
      <p:sp>
        <p:nvSpPr>
          <p:cNvPr id="2" name="TextBox 1">
            <a:extLst>
              <a:ext uri="{FF2B5EF4-FFF2-40B4-BE49-F238E27FC236}">
                <a16:creationId xmlns:a16="http://schemas.microsoft.com/office/drawing/2014/main" id="{BBDAB32E-06DF-0A6B-76D8-9A4F3FCFA8FC}"/>
              </a:ext>
            </a:extLst>
          </p:cNvPr>
          <p:cNvSpPr txBox="1"/>
          <p:nvPr/>
        </p:nvSpPr>
        <p:spPr>
          <a:xfrm>
            <a:off x="883920" y="452718"/>
            <a:ext cx="7643392" cy="584775"/>
          </a:xfrm>
          <a:prstGeom prst="rect">
            <a:avLst/>
          </a:prstGeom>
          <a:noFill/>
        </p:spPr>
        <p:txBody>
          <a:bodyPr wrap="square" rtlCol="0">
            <a:spAutoFit/>
          </a:bodyPr>
          <a:lstStyle/>
          <a:p>
            <a:r>
              <a:rPr lang="en-US" sz="3200" dirty="0"/>
              <a:t>Security – Collection in Progress</a:t>
            </a:r>
          </a:p>
        </p:txBody>
      </p:sp>
    </p:spTree>
    <p:extLst>
      <p:ext uri="{BB962C8B-B14F-4D97-AF65-F5344CB8AC3E}">
        <p14:creationId xmlns:p14="http://schemas.microsoft.com/office/powerpoint/2010/main" val="39529539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solidFill>
            <a:schemeClr val="accent2"/>
          </a:solidFill>
          <a:ln>
            <a:noFill/>
          </a:ln>
        </p:spPr>
        <p:txBody>
          <a:bodyPr rtlCol="0" anchor="ctr"/>
          <a:lstStyle/>
          <a:p>
            <a:pPr algn="ctr"/>
            <a:endParaRPr lang="en-US"/>
          </a:p>
        </p:txBody>
      </p:sp>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5282512" y="1028700"/>
            <a:ext cx="6172069" cy="4800598"/>
          </a:xfrm>
        </p:spPr>
        <p:txBody>
          <a:bodyPr vert="horz" lIns="91440" tIns="45720" rIns="91440" bIns="45720" rtlCol="0" anchor="ctr">
            <a:normAutofit/>
          </a:bodyPr>
          <a:lstStyle/>
          <a:p>
            <a:pPr algn="ctr"/>
            <a:r>
              <a:rPr lang="en-US" sz="6500" dirty="0">
                <a:solidFill>
                  <a:prstClr val="white"/>
                </a:solidFill>
                <a:latin typeface="Century Gothic" panose="020B0502020202020204"/>
                <a:ea typeface="+mn-ea"/>
                <a:cs typeface="+mn-cs"/>
              </a:rPr>
              <a:t>DOT Collector Qualification</a:t>
            </a:r>
            <a:endParaRPr lang="en-US" sz="7200" b="0" i="0" kern="1200" dirty="0">
              <a:solidFill>
                <a:schemeClr val="tx1"/>
              </a:solidFill>
              <a:latin typeface="+mj-lt"/>
              <a:ea typeface="+mj-ea"/>
              <a:cs typeface="+mj-cs"/>
            </a:endParaRPr>
          </a:p>
        </p:txBody>
      </p:sp>
    </p:spTree>
    <p:extLst>
      <p:ext uri="{BB962C8B-B14F-4D97-AF65-F5344CB8AC3E}">
        <p14:creationId xmlns:p14="http://schemas.microsoft.com/office/powerpoint/2010/main" val="32862472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A67A-B7E0-F578-25B8-932CA672BA17}"/>
              </a:ext>
            </a:extLst>
          </p:cNvPr>
          <p:cNvSpPr>
            <a:spLocks noGrp="1"/>
          </p:cNvSpPr>
          <p:nvPr>
            <p:ph type="title"/>
          </p:nvPr>
        </p:nvSpPr>
        <p:spPr/>
        <p:txBody>
          <a:bodyPr/>
          <a:lstStyle/>
          <a:p>
            <a:r>
              <a:rPr lang="en-US" dirty="0">
                <a:solidFill>
                  <a:schemeClr val="accent3">
                    <a:lumMod val="60000"/>
                    <a:lumOff val="40000"/>
                  </a:schemeClr>
                </a:solidFill>
              </a:rPr>
              <a:t>DOT Collector – Qualification</a:t>
            </a:r>
            <a:br>
              <a:rPr lang="en-US" dirty="0">
                <a:solidFill>
                  <a:schemeClr val="accent3">
                    <a:lumMod val="60000"/>
                    <a:lumOff val="40000"/>
                  </a:schemeClr>
                </a:solidFill>
              </a:rPr>
            </a:br>
            <a:r>
              <a:rPr lang="en-US" dirty="0">
                <a:solidFill>
                  <a:schemeClr val="accent3">
                    <a:lumMod val="60000"/>
                    <a:lumOff val="40000"/>
                  </a:schemeClr>
                </a:solidFill>
              </a:rPr>
              <a:t>Refresher Training</a:t>
            </a:r>
          </a:p>
        </p:txBody>
      </p:sp>
      <p:sp>
        <p:nvSpPr>
          <p:cNvPr id="3" name="Content Placeholder 2">
            <a:extLst>
              <a:ext uri="{FF2B5EF4-FFF2-40B4-BE49-F238E27FC236}">
                <a16:creationId xmlns:a16="http://schemas.microsoft.com/office/drawing/2014/main" id="{391483F1-C89D-75FF-AFFF-B10778CED4B5}"/>
              </a:ext>
            </a:extLst>
          </p:cNvPr>
          <p:cNvSpPr>
            <a:spLocks noGrp="1"/>
          </p:cNvSpPr>
          <p:nvPr>
            <p:ph idx="1"/>
          </p:nvPr>
        </p:nvSpPr>
        <p:spPr/>
        <p:txBody>
          <a:bodyPr>
            <a:normAutofit fontScale="92500"/>
          </a:bodyPr>
          <a:lstStyle/>
          <a:p>
            <a:r>
              <a:rPr lang="en-US" sz="3600" dirty="0"/>
              <a:t>Collector must complete refresher training every 5 years</a:t>
            </a:r>
          </a:p>
          <a:p>
            <a:pPr lvl="1">
              <a:buFont typeface="Wingdings" panose="05000000000000000000" pitchFamily="2" charset="2"/>
              <a:buChar char="§"/>
            </a:pPr>
            <a:r>
              <a:rPr lang="en-US" sz="3400" dirty="0"/>
              <a:t>Comprehensive overview of all relevant regulations</a:t>
            </a:r>
          </a:p>
          <a:p>
            <a:pPr lvl="1">
              <a:buFont typeface="Wingdings" panose="05000000000000000000" pitchFamily="2" charset="2"/>
              <a:buChar char="§"/>
            </a:pPr>
            <a:r>
              <a:rPr lang="en-US" sz="3400" dirty="0"/>
              <a:t>Changes to the regulations</a:t>
            </a:r>
          </a:p>
          <a:p>
            <a:pPr lvl="1">
              <a:buFont typeface="Wingdings" panose="05000000000000000000" pitchFamily="2" charset="2"/>
              <a:buChar char="§"/>
            </a:pPr>
            <a:r>
              <a:rPr lang="en-US" sz="3400" dirty="0"/>
              <a:t>Qualification training components</a:t>
            </a:r>
          </a:p>
          <a:p>
            <a:pPr lvl="1">
              <a:buFont typeface="Wingdings" panose="05000000000000000000" pitchFamily="2" charset="2"/>
              <a:buChar char="§"/>
            </a:pPr>
            <a:r>
              <a:rPr lang="en-US" sz="3400" dirty="0"/>
              <a:t>5 consecutive error-free mock collections</a:t>
            </a:r>
          </a:p>
        </p:txBody>
      </p:sp>
    </p:spTree>
    <p:extLst>
      <p:ext uri="{BB962C8B-B14F-4D97-AF65-F5344CB8AC3E}">
        <p14:creationId xmlns:p14="http://schemas.microsoft.com/office/powerpoint/2010/main" val="41448386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A67A-B7E0-F578-25B8-932CA672BA17}"/>
              </a:ext>
            </a:extLst>
          </p:cNvPr>
          <p:cNvSpPr>
            <a:spLocks noGrp="1"/>
          </p:cNvSpPr>
          <p:nvPr>
            <p:ph type="title"/>
          </p:nvPr>
        </p:nvSpPr>
        <p:spPr/>
        <p:txBody>
          <a:bodyPr/>
          <a:lstStyle/>
          <a:p>
            <a:r>
              <a:rPr lang="en-US" dirty="0"/>
              <a:t>DOT Collector - Qualification</a:t>
            </a:r>
          </a:p>
        </p:txBody>
      </p:sp>
      <p:sp>
        <p:nvSpPr>
          <p:cNvPr id="3" name="Content Placeholder 2">
            <a:extLst>
              <a:ext uri="{FF2B5EF4-FFF2-40B4-BE49-F238E27FC236}">
                <a16:creationId xmlns:a16="http://schemas.microsoft.com/office/drawing/2014/main" id="{391483F1-C89D-75FF-AFFF-B10778CED4B5}"/>
              </a:ext>
            </a:extLst>
          </p:cNvPr>
          <p:cNvSpPr>
            <a:spLocks noGrp="1"/>
          </p:cNvSpPr>
          <p:nvPr>
            <p:ph idx="1"/>
          </p:nvPr>
        </p:nvSpPr>
        <p:spPr/>
        <p:txBody>
          <a:bodyPr/>
          <a:lstStyle/>
          <a:p>
            <a:r>
              <a:rPr lang="en-US" dirty="0"/>
              <a:t>Error-correction training (when DOT are cancelled)</a:t>
            </a:r>
          </a:p>
          <a:p>
            <a:r>
              <a:rPr lang="en-US" dirty="0"/>
              <a:t>Refresher every 5 years</a:t>
            </a:r>
          </a:p>
          <a:p>
            <a:r>
              <a:rPr lang="en-US" dirty="0"/>
              <a:t>Documentation showing meeting the training requirements of 49 CFR Part 40</a:t>
            </a:r>
          </a:p>
          <a:p>
            <a:r>
              <a:rPr lang="en-US" dirty="0"/>
              <a:t>No need to display</a:t>
            </a:r>
          </a:p>
          <a:p>
            <a:r>
              <a:rPr lang="en-US" dirty="0"/>
              <a:t>Must be available upon request by DOT auditors, employers and third-party administrators using collector’s services</a:t>
            </a:r>
          </a:p>
        </p:txBody>
      </p:sp>
    </p:spTree>
    <p:extLst>
      <p:ext uri="{BB962C8B-B14F-4D97-AF65-F5344CB8AC3E}">
        <p14:creationId xmlns:p14="http://schemas.microsoft.com/office/powerpoint/2010/main" val="4011053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solidFill>
            <a:schemeClr val="accent2"/>
          </a:solidFill>
          <a:ln>
            <a:noFill/>
          </a:ln>
        </p:spPr>
        <p:txBody>
          <a:bodyPr rtlCol="0" anchor="ctr"/>
          <a:lstStyle/>
          <a:p>
            <a:pPr algn="ctr"/>
            <a:endParaRPr lang="en-US"/>
          </a:p>
        </p:txBody>
      </p:sp>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5282512" y="1028700"/>
            <a:ext cx="6172069" cy="4800598"/>
          </a:xfrm>
        </p:spPr>
        <p:txBody>
          <a:bodyPr vert="horz" lIns="91440" tIns="45720" rIns="91440" bIns="45720" rtlCol="0" anchor="ctr">
            <a:normAutofit/>
          </a:bodyPr>
          <a:lstStyle/>
          <a:p>
            <a:pPr algn="ctr"/>
            <a:r>
              <a:rPr lang="en-US" sz="6500" dirty="0">
                <a:solidFill>
                  <a:prstClr val="white"/>
                </a:solidFill>
                <a:latin typeface="Century Gothic" panose="020B0502020202020204"/>
                <a:ea typeface="+mn-ea"/>
                <a:cs typeface="+mn-cs"/>
              </a:rPr>
              <a:t>Policies and Procedures</a:t>
            </a:r>
            <a:endParaRPr lang="en-US" sz="7200" b="0" i="0" kern="1200" dirty="0">
              <a:solidFill>
                <a:schemeClr val="tx1"/>
              </a:solidFill>
              <a:latin typeface="+mj-lt"/>
              <a:ea typeface="+mj-ea"/>
              <a:cs typeface="+mj-cs"/>
            </a:endParaRPr>
          </a:p>
        </p:txBody>
      </p:sp>
    </p:spTree>
    <p:extLst>
      <p:ext uri="{BB962C8B-B14F-4D97-AF65-F5344CB8AC3E}">
        <p14:creationId xmlns:p14="http://schemas.microsoft.com/office/powerpoint/2010/main" val="226732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solidFill>
            <a:srgbClr val="C00000"/>
          </a:solidFill>
          <a:ln>
            <a:noFill/>
          </a:ln>
        </p:spPr>
        <p:txBody>
          <a:bodyPr rtlCol="0" anchor="ctr"/>
          <a:lstStyle/>
          <a:p>
            <a:pPr algn="ctr"/>
            <a:endParaRPr lang="en-US"/>
          </a:p>
        </p:txBody>
      </p:sp>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5282512" y="1028700"/>
            <a:ext cx="6172069" cy="4800598"/>
          </a:xfrm>
        </p:spPr>
        <p:txBody>
          <a:bodyPr vert="horz" lIns="91440" tIns="45720" rIns="91440" bIns="45720" rtlCol="0" anchor="ctr">
            <a:normAutofit/>
          </a:bodyPr>
          <a:lstStyle/>
          <a:p>
            <a:pPr algn="ctr" defTabSz="2844800"/>
            <a:r>
              <a:rPr lang="en-US" sz="6400" dirty="0">
                <a:solidFill>
                  <a:prstClr val="white"/>
                </a:solidFill>
                <a:latin typeface="Century Gothic" panose="020B0502020202020204"/>
                <a:ea typeface="+mn-ea"/>
                <a:cs typeface="+mn-cs"/>
              </a:rPr>
              <a:t>DOT </a:t>
            </a:r>
            <a:br>
              <a:rPr lang="en-US" sz="6400" dirty="0">
                <a:solidFill>
                  <a:prstClr val="white"/>
                </a:solidFill>
                <a:latin typeface="Century Gothic" panose="020B0502020202020204"/>
                <a:ea typeface="+mn-ea"/>
                <a:cs typeface="+mn-cs"/>
              </a:rPr>
            </a:br>
            <a:r>
              <a:rPr lang="en-US" sz="6400" dirty="0">
                <a:solidFill>
                  <a:prstClr val="white"/>
                </a:solidFill>
                <a:latin typeface="Century Gothic" panose="020B0502020202020204"/>
                <a:ea typeface="+mn-ea"/>
                <a:cs typeface="+mn-cs"/>
              </a:rPr>
              <a:t>Rules and Regulations Overview</a:t>
            </a:r>
          </a:p>
        </p:txBody>
      </p:sp>
    </p:spTree>
    <p:extLst>
      <p:ext uri="{BB962C8B-B14F-4D97-AF65-F5344CB8AC3E}">
        <p14:creationId xmlns:p14="http://schemas.microsoft.com/office/powerpoint/2010/main" val="26635024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1169581"/>
            <a:ext cx="10861040" cy="5390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1169581"/>
            <a:ext cx="10204768" cy="5235701"/>
          </a:xfrm>
        </p:spPr>
        <p:txBody>
          <a:bodyPr>
            <a:normAutofit fontScale="92500" lnSpcReduction="10000"/>
          </a:bodyPr>
          <a:lstStyle/>
          <a:p>
            <a:pPr marL="0" indent="0">
              <a:buNone/>
            </a:pPr>
            <a:r>
              <a:rPr lang="en-US" sz="2200" dirty="0">
                <a:solidFill>
                  <a:schemeClr val="bg1"/>
                </a:solidFill>
              </a:rPr>
              <a:t>Businesses always need policies and procedures. </a:t>
            </a:r>
          </a:p>
          <a:p>
            <a:pPr marL="0" indent="0">
              <a:buNone/>
            </a:pPr>
            <a:endParaRPr lang="en-US" sz="2200" dirty="0">
              <a:solidFill>
                <a:schemeClr val="bg1"/>
              </a:solidFill>
            </a:endParaRPr>
          </a:p>
          <a:p>
            <a:pPr marL="0" indent="0">
              <a:buNone/>
            </a:pPr>
            <a:r>
              <a:rPr lang="en-US" sz="2200" dirty="0">
                <a:solidFill>
                  <a:schemeClr val="bg1"/>
                </a:solidFill>
              </a:rPr>
              <a:t>When a drug screen is in progress, access is restricted to:</a:t>
            </a:r>
          </a:p>
          <a:p>
            <a:pPr marL="0" indent="0">
              <a:buNone/>
            </a:pPr>
            <a:endParaRPr lang="en-US" sz="2200" dirty="0">
              <a:solidFill>
                <a:schemeClr val="bg1"/>
              </a:solidFill>
            </a:endParaRPr>
          </a:p>
          <a:p>
            <a:pPr>
              <a:buFont typeface="Wingdings" panose="05000000000000000000" pitchFamily="2" charset="2"/>
              <a:buChar char="§"/>
            </a:pPr>
            <a:r>
              <a:rPr lang="en-US" sz="2200" dirty="0">
                <a:solidFill>
                  <a:schemeClr val="bg1"/>
                </a:solidFill>
              </a:rPr>
              <a:t>Only persons authorized at the collection site</a:t>
            </a:r>
          </a:p>
          <a:p>
            <a:pPr lvl="1">
              <a:buFont typeface="Arial" panose="020B0604020202020204" pitchFamily="34" charset="0"/>
              <a:buChar char="•"/>
            </a:pPr>
            <a:r>
              <a:rPr lang="en-US" sz="2000" dirty="0">
                <a:solidFill>
                  <a:schemeClr val="bg1"/>
                </a:solidFill>
              </a:rPr>
              <a:t>Collectors</a:t>
            </a:r>
          </a:p>
          <a:p>
            <a:pPr lvl="1">
              <a:buFont typeface="Arial" panose="020B0604020202020204" pitchFamily="34" charset="0"/>
              <a:buChar char="•"/>
            </a:pPr>
            <a:r>
              <a:rPr lang="en-US" sz="2000" dirty="0">
                <a:solidFill>
                  <a:schemeClr val="bg1"/>
                </a:solidFill>
              </a:rPr>
              <a:t>Donors</a:t>
            </a:r>
          </a:p>
          <a:p>
            <a:pPr lvl="1">
              <a:buFont typeface="Arial" panose="020B0604020202020204" pitchFamily="34" charset="0"/>
              <a:buChar char="•"/>
            </a:pPr>
            <a:r>
              <a:rPr lang="en-US" sz="2000" dirty="0">
                <a:solidFill>
                  <a:schemeClr val="bg1"/>
                </a:solidFill>
              </a:rPr>
              <a:t>Designated employer representatives – DER</a:t>
            </a:r>
          </a:p>
          <a:p>
            <a:pPr lvl="1">
              <a:buFont typeface="Arial" panose="020B0604020202020204" pitchFamily="34" charset="0"/>
              <a:buChar char="•"/>
            </a:pPr>
            <a:r>
              <a:rPr lang="en-US" sz="2000" dirty="0">
                <a:solidFill>
                  <a:schemeClr val="bg1"/>
                </a:solidFill>
              </a:rPr>
              <a:t>DOT representatives</a:t>
            </a:r>
          </a:p>
          <a:p>
            <a:pPr lvl="1">
              <a:buFont typeface="Arial" panose="020B0604020202020204" pitchFamily="34" charset="0"/>
              <a:buChar char="•"/>
            </a:pPr>
            <a:endParaRPr lang="en-US" sz="2000" dirty="0">
              <a:solidFill>
                <a:schemeClr val="bg1"/>
              </a:solidFill>
            </a:endParaRPr>
          </a:p>
          <a:p>
            <a:pPr marL="342900" lvl="1" indent="-342900">
              <a:buFont typeface="Wingdings" panose="05000000000000000000" pitchFamily="2" charset="2"/>
              <a:buChar char="§"/>
            </a:pPr>
            <a:r>
              <a:rPr lang="en-US" sz="2200" dirty="0">
                <a:solidFill>
                  <a:schemeClr val="bg1"/>
                </a:solidFill>
              </a:rPr>
              <a:t>Directly observed and Monitor observed collections:</a:t>
            </a:r>
          </a:p>
          <a:p>
            <a:pPr lvl="1">
              <a:buFont typeface="Arial" panose="020B0604020202020204" pitchFamily="34" charset="0"/>
              <a:buChar char="•"/>
            </a:pPr>
            <a:r>
              <a:rPr lang="en-US" sz="2000" dirty="0">
                <a:solidFill>
                  <a:schemeClr val="bg1"/>
                </a:solidFill>
              </a:rPr>
              <a:t>Donors</a:t>
            </a:r>
          </a:p>
          <a:p>
            <a:pPr lvl="1">
              <a:buFont typeface="Arial" panose="020B0604020202020204" pitchFamily="34" charset="0"/>
              <a:buChar char="•"/>
            </a:pPr>
            <a:r>
              <a:rPr lang="en-US" sz="2000" dirty="0">
                <a:solidFill>
                  <a:schemeClr val="bg1"/>
                </a:solidFill>
              </a:rPr>
              <a:t>Observers</a:t>
            </a:r>
          </a:p>
          <a:p>
            <a:pPr lvl="1">
              <a:buFont typeface="Arial" panose="020B0604020202020204" pitchFamily="34" charset="0"/>
              <a:buChar char="•"/>
            </a:pPr>
            <a:endParaRPr lang="en-US" sz="2000" dirty="0">
              <a:solidFill>
                <a:schemeClr val="bg1"/>
              </a:solidFill>
            </a:endParaRPr>
          </a:p>
          <a:p>
            <a:pPr lvl="1">
              <a:buFont typeface="Arial" panose="020B0604020202020204" pitchFamily="34" charset="0"/>
              <a:buChar char="•"/>
            </a:pPr>
            <a:endParaRPr lang="en-US" sz="2000" dirty="0">
              <a:solidFill>
                <a:schemeClr val="bg1"/>
              </a:solidFill>
            </a:endParaRPr>
          </a:p>
          <a:p>
            <a:pPr marL="0" indent="0">
              <a:buNone/>
            </a:pPr>
            <a:endParaRPr lang="en-US" sz="2200" dirty="0">
              <a:solidFill>
                <a:schemeClr val="bg1"/>
              </a:solidFill>
            </a:endParaRPr>
          </a:p>
        </p:txBody>
      </p:sp>
      <p:sp>
        <p:nvSpPr>
          <p:cNvPr id="2" name="TextBox 1">
            <a:extLst>
              <a:ext uri="{FF2B5EF4-FFF2-40B4-BE49-F238E27FC236}">
                <a16:creationId xmlns:a16="http://schemas.microsoft.com/office/drawing/2014/main" id="{BBDAB32E-06DF-0A6B-76D8-9A4F3FCFA8FC}"/>
              </a:ext>
            </a:extLst>
          </p:cNvPr>
          <p:cNvSpPr txBox="1"/>
          <p:nvPr/>
        </p:nvSpPr>
        <p:spPr>
          <a:xfrm>
            <a:off x="883920" y="452718"/>
            <a:ext cx="7643392" cy="584775"/>
          </a:xfrm>
          <a:prstGeom prst="rect">
            <a:avLst/>
          </a:prstGeom>
          <a:noFill/>
        </p:spPr>
        <p:txBody>
          <a:bodyPr wrap="square" rtlCol="0">
            <a:spAutoFit/>
          </a:bodyPr>
          <a:lstStyle/>
          <a:p>
            <a:r>
              <a:rPr lang="en-US" sz="3200" dirty="0"/>
              <a:t>Policies and Procedures</a:t>
            </a:r>
          </a:p>
        </p:txBody>
      </p:sp>
    </p:spTree>
    <p:extLst>
      <p:ext uri="{BB962C8B-B14F-4D97-AF65-F5344CB8AC3E}">
        <p14:creationId xmlns:p14="http://schemas.microsoft.com/office/powerpoint/2010/main" val="7178363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ln>
            <a:noFill/>
          </a:ln>
        </p:spPr>
        <p:txBody>
          <a:bodyPr rtlCol="0" anchor="ctr"/>
          <a:lstStyle/>
          <a:p>
            <a:pPr algn="ctr"/>
            <a:endParaRPr lang="en-US"/>
          </a:p>
        </p:txBody>
      </p:sp>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5282512" y="1028700"/>
            <a:ext cx="6172069" cy="4800598"/>
          </a:xfrm>
        </p:spPr>
        <p:txBody>
          <a:bodyPr vert="horz" lIns="91440" tIns="45720" rIns="91440" bIns="45720" rtlCol="0" anchor="ctr">
            <a:normAutofit/>
          </a:bodyPr>
          <a:lstStyle/>
          <a:p>
            <a:r>
              <a:rPr lang="en-US" sz="7200" b="0" i="0" kern="1200" dirty="0">
                <a:solidFill>
                  <a:schemeClr val="tx1"/>
                </a:solidFill>
                <a:latin typeface="+mj-lt"/>
                <a:ea typeface="+mj-ea"/>
                <a:cs typeface="+mj-cs"/>
              </a:rPr>
              <a:t>Mock</a:t>
            </a:r>
            <a:br>
              <a:rPr lang="en-US" sz="7200" b="0" i="0" kern="1200" dirty="0">
                <a:solidFill>
                  <a:schemeClr val="tx1"/>
                </a:solidFill>
                <a:latin typeface="+mj-lt"/>
                <a:ea typeface="+mj-ea"/>
                <a:cs typeface="+mj-cs"/>
              </a:rPr>
            </a:br>
            <a:r>
              <a:rPr lang="en-US" sz="7200" b="0" i="0" kern="1200" dirty="0">
                <a:solidFill>
                  <a:schemeClr val="tx1"/>
                </a:solidFill>
                <a:latin typeface="+mj-lt"/>
                <a:ea typeface="+mj-ea"/>
                <a:cs typeface="+mj-cs"/>
              </a:rPr>
              <a:t>Collections</a:t>
            </a:r>
          </a:p>
        </p:txBody>
      </p:sp>
    </p:spTree>
    <p:extLst>
      <p:ext uri="{BB962C8B-B14F-4D97-AF65-F5344CB8AC3E}">
        <p14:creationId xmlns:p14="http://schemas.microsoft.com/office/powerpoint/2010/main" val="22074733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71A936-58FB-7338-AECC-A33F3B171C5F}"/>
              </a:ext>
            </a:extLst>
          </p:cNvPr>
          <p:cNvSpPr>
            <a:spLocks noGrp="1"/>
          </p:cNvSpPr>
          <p:nvPr>
            <p:ph type="title"/>
          </p:nvPr>
        </p:nvSpPr>
        <p:spPr>
          <a:xfrm>
            <a:off x="646111" y="452718"/>
            <a:ext cx="9404723" cy="964602"/>
          </a:xfrm>
        </p:spPr>
        <p:txBody>
          <a:bodyPr/>
          <a:lstStyle/>
          <a:p>
            <a:r>
              <a:rPr lang="en-US" b="1" dirty="0"/>
              <a:t>Mock  Video</a:t>
            </a:r>
          </a:p>
        </p:txBody>
      </p:sp>
      <p:sp>
        <p:nvSpPr>
          <p:cNvPr id="5" name="TextBox 4">
            <a:extLst>
              <a:ext uri="{FF2B5EF4-FFF2-40B4-BE49-F238E27FC236}">
                <a16:creationId xmlns:a16="http://schemas.microsoft.com/office/drawing/2014/main" id="{062D73C1-A4B7-E5CA-6D34-C23D476EEA0C}"/>
              </a:ext>
            </a:extLst>
          </p:cNvPr>
          <p:cNvSpPr txBox="1"/>
          <p:nvPr/>
        </p:nvSpPr>
        <p:spPr>
          <a:xfrm>
            <a:off x="137160" y="3041832"/>
            <a:ext cx="12054840" cy="707886"/>
          </a:xfrm>
          <a:prstGeom prst="rect">
            <a:avLst/>
          </a:prstGeom>
          <a:noFill/>
        </p:spPr>
        <p:txBody>
          <a:bodyPr wrap="square" rtlCol="0">
            <a:spAutoFit/>
          </a:bodyPr>
          <a:lstStyle/>
          <a:p>
            <a:pPr algn="ctr"/>
            <a:r>
              <a:rPr lang="en-US" sz="4000" dirty="0"/>
              <a:t>Mock Collection</a:t>
            </a:r>
            <a:endParaRPr lang="en-US" sz="4000" b="1" dirty="0"/>
          </a:p>
        </p:txBody>
      </p:sp>
      <p:sp>
        <p:nvSpPr>
          <p:cNvPr id="6" name="TextBox 5">
            <a:extLst>
              <a:ext uri="{FF2B5EF4-FFF2-40B4-BE49-F238E27FC236}">
                <a16:creationId xmlns:a16="http://schemas.microsoft.com/office/drawing/2014/main" id="{5AFB816C-BD85-EE07-8E31-02D59CA42811}"/>
              </a:ext>
            </a:extLst>
          </p:cNvPr>
          <p:cNvSpPr txBox="1"/>
          <p:nvPr/>
        </p:nvSpPr>
        <p:spPr>
          <a:xfrm>
            <a:off x="8477250" y="6082116"/>
            <a:ext cx="3714750" cy="646331"/>
          </a:xfrm>
          <a:prstGeom prst="rect">
            <a:avLst/>
          </a:prstGeom>
          <a:noFill/>
        </p:spPr>
        <p:txBody>
          <a:bodyPr wrap="square" rtlCol="0">
            <a:spAutoFit/>
          </a:bodyPr>
          <a:lstStyle/>
          <a:p>
            <a:r>
              <a:rPr lang="en-US" b="0" i="0" dirty="0">
                <a:solidFill>
                  <a:srgbClr val="000000"/>
                </a:solidFill>
                <a:effectLst/>
                <a:latin typeface="Times New Roman" panose="02020603050405020304" pitchFamily="18" charset="0"/>
                <a:hlinkClick r:id="rId2"/>
              </a:rPr>
              <a:t>https://youtu.be/V5dQCh4njNc</a:t>
            </a:r>
            <a:endParaRPr lang="en-US"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9786223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E09EF9D-3A47-A76E-B44C-B646182FF8BA}"/>
              </a:ext>
            </a:extLst>
          </p:cNvPr>
          <p:cNvSpPr>
            <a:spLocks noGrp="1"/>
          </p:cNvSpPr>
          <p:nvPr>
            <p:ph type="title"/>
          </p:nvPr>
        </p:nvSpPr>
        <p:spPr>
          <a:xfrm>
            <a:off x="622663" y="457200"/>
            <a:ext cx="3522879" cy="5659541"/>
          </a:xfrm>
        </p:spPr>
        <p:txBody>
          <a:bodyPr>
            <a:normAutofit/>
          </a:bodyPr>
          <a:lstStyle/>
          <a:p>
            <a:pPr algn="ctr"/>
            <a:r>
              <a:rPr lang="en-US" dirty="0">
                <a:solidFill>
                  <a:srgbClr val="FFFFFF"/>
                </a:solidFill>
              </a:rPr>
              <a:t>Mock Collection</a:t>
            </a:r>
            <a:br>
              <a:rPr lang="en-US" dirty="0">
                <a:solidFill>
                  <a:srgbClr val="FFFFFF"/>
                </a:solidFill>
              </a:rPr>
            </a:br>
            <a:br>
              <a:rPr lang="en-US" dirty="0">
                <a:solidFill>
                  <a:srgbClr val="FFFFFF"/>
                </a:solidFill>
              </a:rPr>
            </a:br>
            <a:r>
              <a:rPr lang="en-US" dirty="0">
                <a:solidFill>
                  <a:srgbClr val="FFFFFF"/>
                </a:solidFill>
              </a:rPr>
              <a:t>#1</a:t>
            </a:r>
            <a:br>
              <a:rPr lang="en-US" dirty="0">
                <a:solidFill>
                  <a:srgbClr val="FFFFFF"/>
                </a:solidFill>
              </a:rPr>
            </a:br>
            <a:r>
              <a:rPr lang="en-US" dirty="0">
                <a:solidFill>
                  <a:srgbClr val="FFFFFF"/>
                </a:solidFill>
              </a:rPr>
              <a:t>Shy Bladder</a:t>
            </a:r>
          </a:p>
        </p:txBody>
      </p:sp>
      <p:sp>
        <p:nvSpPr>
          <p:cNvPr id="3" name="Content Placeholder 2">
            <a:extLst>
              <a:ext uri="{FF2B5EF4-FFF2-40B4-BE49-F238E27FC236}">
                <a16:creationId xmlns:a16="http://schemas.microsoft.com/office/drawing/2014/main" id="{5256C9F7-9AAE-DC5C-D7BF-A84F32431DB1}"/>
              </a:ext>
            </a:extLst>
          </p:cNvPr>
          <p:cNvSpPr>
            <a:spLocks noGrp="1"/>
          </p:cNvSpPr>
          <p:nvPr>
            <p:ph idx="1"/>
          </p:nvPr>
        </p:nvSpPr>
        <p:spPr>
          <a:xfrm>
            <a:off x="5204109" y="1645920"/>
            <a:ext cx="5919503" cy="4470821"/>
          </a:xfrm>
        </p:spPr>
        <p:txBody>
          <a:bodyPr>
            <a:normAutofit/>
          </a:bodyPr>
          <a:lstStyle/>
          <a:p>
            <a:r>
              <a:rPr lang="en-US" dirty="0"/>
              <a:t># Shy Bladder</a:t>
            </a:r>
          </a:p>
          <a:p>
            <a:pPr lvl="1"/>
            <a:r>
              <a:rPr lang="en-US" dirty="0"/>
              <a:t>Shy bladder 40 ounces of water or something to drink</a:t>
            </a:r>
          </a:p>
          <a:p>
            <a:pPr lvl="1"/>
            <a:r>
              <a:rPr lang="en-US" dirty="0"/>
              <a:t>Can’t leave the facility</a:t>
            </a:r>
          </a:p>
          <a:p>
            <a:endParaRPr lang="en-US" dirty="0"/>
          </a:p>
        </p:txBody>
      </p:sp>
    </p:spTree>
    <p:extLst>
      <p:ext uri="{BB962C8B-B14F-4D97-AF65-F5344CB8AC3E}">
        <p14:creationId xmlns:p14="http://schemas.microsoft.com/office/powerpoint/2010/main" val="3324022055"/>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E09EF9D-3A47-A76E-B44C-B646182FF8BA}"/>
              </a:ext>
            </a:extLst>
          </p:cNvPr>
          <p:cNvSpPr>
            <a:spLocks noGrp="1"/>
          </p:cNvSpPr>
          <p:nvPr>
            <p:ph type="title"/>
          </p:nvPr>
        </p:nvSpPr>
        <p:spPr>
          <a:xfrm>
            <a:off x="653143" y="436880"/>
            <a:ext cx="3522879" cy="5679861"/>
          </a:xfrm>
        </p:spPr>
        <p:txBody>
          <a:bodyPr>
            <a:normAutofit/>
          </a:bodyPr>
          <a:lstStyle/>
          <a:p>
            <a:pPr algn="ctr"/>
            <a:r>
              <a:rPr lang="en-US" dirty="0">
                <a:solidFill>
                  <a:srgbClr val="FFFFFF"/>
                </a:solidFill>
              </a:rPr>
              <a:t>Mock Collection</a:t>
            </a:r>
            <a:br>
              <a:rPr lang="en-US" dirty="0">
                <a:solidFill>
                  <a:srgbClr val="FFFFFF"/>
                </a:solidFill>
              </a:rPr>
            </a:br>
            <a:br>
              <a:rPr lang="en-US" dirty="0">
                <a:solidFill>
                  <a:srgbClr val="FFFFFF"/>
                </a:solidFill>
              </a:rPr>
            </a:br>
            <a:r>
              <a:rPr lang="en-US" dirty="0">
                <a:solidFill>
                  <a:srgbClr val="FFFFFF"/>
                </a:solidFill>
              </a:rPr>
              <a:t>#2</a:t>
            </a:r>
            <a:br>
              <a:rPr lang="en-US" dirty="0">
                <a:solidFill>
                  <a:srgbClr val="FFFFFF"/>
                </a:solidFill>
              </a:rPr>
            </a:br>
            <a:r>
              <a:rPr lang="en-US" dirty="0">
                <a:solidFill>
                  <a:srgbClr val="FFFFFF"/>
                </a:solidFill>
              </a:rPr>
              <a:t>Specimen Temperature out of</a:t>
            </a:r>
            <a:br>
              <a:rPr lang="en-US" dirty="0">
                <a:solidFill>
                  <a:srgbClr val="FFFFFF"/>
                </a:solidFill>
              </a:rPr>
            </a:br>
            <a:r>
              <a:rPr lang="en-US" dirty="0">
                <a:solidFill>
                  <a:srgbClr val="FFFFFF"/>
                </a:solidFill>
              </a:rPr>
              <a:t>Range </a:t>
            </a:r>
          </a:p>
        </p:txBody>
      </p:sp>
      <p:sp>
        <p:nvSpPr>
          <p:cNvPr id="3" name="Content Placeholder 2">
            <a:extLst>
              <a:ext uri="{FF2B5EF4-FFF2-40B4-BE49-F238E27FC236}">
                <a16:creationId xmlns:a16="http://schemas.microsoft.com/office/drawing/2014/main" id="{5256C9F7-9AAE-DC5C-D7BF-A84F32431DB1}"/>
              </a:ext>
            </a:extLst>
          </p:cNvPr>
          <p:cNvSpPr>
            <a:spLocks noGrp="1"/>
          </p:cNvSpPr>
          <p:nvPr>
            <p:ph idx="1"/>
          </p:nvPr>
        </p:nvSpPr>
        <p:spPr>
          <a:xfrm>
            <a:off x="5204109" y="1645920"/>
            <a:ext cx="5919503" cy="4470821"/>
          </a:xfrm>
        </p:spPr>
        <p:txBody>
          <a:bodyPr>
            <a:normAutofit/>
          </a:bodyPr>
          <a:lstStyle/>
          <a:p>
            <a:r>
              <a:rPr lang="en-US" dirty="0"/>
              <a:t># Shy Bladder</a:t>
            </a:r>
          </a:p>
          <a:p>
            <a:endParaRPr lang="en-US" dirty="0"/>
          </a:p>
        </p:txBody>
      </p:sp>
    </p:spTree>
    <p:extLst>
      <p:ext uri="{BB962C8B-B14F-4D97-AF65-F5344CB8AC3E}">
        <p14:creationId xmlns:p14="http://schemas.microsoft.com/office/powerpoint/2010/main" val="2226905764"/>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71A936-58FB-7338-AECC-A33F3B171C5F}"/>
              </a:ext>
            </a:extLst>
          </p:cNvPr>
          <p:cNvSpPr>
            <a:spLocks noGrp="1"/>
          </p:cNvSpPr>
          <p:nvPr>
            <p:ph type="title"/>
          </p:nvPr>
        </p:nvSpPr>
        <p:spPr>
          <a:xfrm>
            <a:off x="646111" y="452718"/>
            <a:ext cx="9404723" cy="964602"/>
          </a:xfrm>
        </p:spPr>
        <p:txBody>
          <a:bodyPr/>
          <a:lstStyle/>
          <a:p>
            <a:r>
              <a:rPr lang="en-US" b="1" dirty="0"/>
              <a:t>Mock  Video</a:t>
            </a:r>
          </a:p>
        </p:txBody>
      </p:sp>
      <p:sp>
        <p:nvSpPr>
          <p:cNvPr id="5" name="TextBox 4">
            <a:extLst>
              <a:ext uri="{FF2B5EF4-FFF2-40B4-BE49-F238E27FC236}">
                <a16:creationId xmlns:a16="http://schemas.microsoft.com/office/drawing/2014/main" id="{062D73C1-A4B7-E5CA-6D34-C23D476EEA0C}"/>
              </a:ext>
            </a:extLst>
          </p:cNvPr>
          <p:cNvSpPr txBox="1"/>
          <p:nvPr/>
        </p:nvSpPr>
        <p:spPr>
          <a:xfrm>
            <a:off x="137160" y="3041832"/>
            <a:ext cx="12054840" cy="707886"/>
          </a:xfrm>
          <a:prstGeom prst="rect">
            <a:avLst/>
          </a:prstGeom>
          <a:noFill/>
        </p:spPr>
        <p:txBody>
          <a:bodyPr wrap="square" rtlCol="0">
            <a:spAutoFit/>
          </a:bodyPr>
          <a:lstStyle/>
          <a:p>
            <a:pPr algn="ctr"/>
            <a:r>
              <a:rPr lang="en-US" sz="4000" dirty="0"/>
              <a:t>Temperature Out of Range Specimen</a:t>
            </a:r>
            <a:endParaRPr lang="en-US" sz="4000" b="1" dirty="0"/>
          </a:p>
        </p:txBody>
      </p:sp>
      <p:sp>
        <p:nvSpPr>
          <p:cNvPr id="6" name="TextBox 5">
            <a:extLst>
              <a:ext uri="{FF2B5EF4-FFF2-40B4-BE49-F238E27FC236}">
                <a16:creationId xmlns:a16="http://schemas.microsoft.com/office/drawing/2014/main" id="{5AFB816C-BD85-EE07-8E31-02D59CA42811}"/>
              </a:ext>
            </a:extLst>
          </p:cNvPr>
          <p:cNvSpPr txBox="1"/>
          <p:nvPr/>
        </p:nvSpPr>
        <p:spPr>
          <a:xfrm>
            <a:off x="8477250" y="6082116"/>
            <a:ext cx="3714750" cy="646331"/>
          </a:xfrm>
          <a:prstGeom prst="rect">
            <a:avLst/>
          </a:prstGeom>
          <a:noFill/>
        </p:spPr>
        <p:txBody>
          <a:bodyPr wrap="square" rtlCol="0">
            <a:spAutoFit/>
          </a:bodyPr>
          <a:lstStyle/>
          <a:p>
            <a:r>
              <a:rPr lang="en-US" b="0" i="0" dirty="0">
                <a:solidFill>
                  <a:srgbClr val="000000"/>
                </a:solidFill>
                <a:effectLst/>
                <a:latin typeface="Times New Roman" panose="02020603050405020304" pitchFamily="18" charset="0"/>
                <a:hlinkClick r:id="rId2"/>
              </a:rPr>
              <a:t>https://youtu.be/MdrIVWWqDl0</a:t>
            </a:r>
            <a:endParaRPr lang="en-US"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17021068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E09EF9D-3A47-A76E-B44C-B646182FF8BA}"/>
              </a:ext>
            </a:extLst>
          </p:cNvPr>
          <p:cNvSpPr>
            <a:spLocks noGrp="1"/>
          </p:cNvSpPr>
          <p:nvPr>
            <p:ph type="title"/>
          </p:nvPr>
        </p:nvSpPr>
        <p:spPr>
          <a:xfrm>
            <a:off x="447039" y="508000"/>
            <a:ext cx="3984401" cy="5608741"/>
          </a:xfrm>
        </p:spPr>
        <p:txBody>
          <a:bodyPr>
            <a:normAutofit fontScale="90000"/>
          </a:bodyPr>
          <a:lstStyle/>
          <a:p>
            <a:pPr algn="ctr"/>
            <a:r>
              <a:rPr lang="en-US" dirty="0">
                <a:solidFill>
                  <a:srgbClr val="FFFFFF"/>
                </a:solidFill>
              </a:rPr>
              <a:t>Mock Collection</a:t>
            </a:r>
            <a:br>
              <a:rPr lang="en-US" dirty="0">
                <a:solidFill>
                  <a:srgbClr val="FFFFFF"/>
                </a:solidFill>
              </a:rPr>
            </a:br>
            <a:br>
              <a:rPr lang="en-US" dirty="0">
                <a:solidFill>
                  <a:srgbClr val="FFFFFF"/>
                </a:solidFill>
              </a:rPr>
            </a:br>
            <a:r>
              <a:rPr lang="en-US" dirty="0">
                <a:solidFill>
                  <a:srgbClr val="FFFFFF"/>
                </a:solidFill>
              </a:rPr>
              <a:t>#3</a:t>
            </a:r>
            <a:br>
              <a:rPr lang="en-US" dirty="0">
                <a:solidFill>
                  <a:srgbClr val="FFFFFF"/>
                </a:solidFill>
              </a:rPr>
            </a:br>
            <a:r>
              <a:rPr lang="en-US" dirty="0">
                <a:solidFill>
                  <a:srgbClr val="FFFFFF"/>
                </a:solidFill>
              </a:rPr>
              <a:t>Donor refuses to sign the CCF and initial the specimen bottle tamper-evident seals</a:t>
            </a:r>
          </a:p>
        </p:txBody>
      </p:sp>
      <p:sp>
        <p:nvSpPr>
          <p:cNvPr id="3" name="Content Placeholder 2">
            <a:extLst>
              <a:ext uri="{FF2B5EF4-FFF2-40B4-BE49-F238E27FC236}">
                <a16:creationId xmlns:a16="http://schemas.microsoft.com/office/drawing/2014/main" id="{5256C9F7-9AAE-DC5C-D7BF-A84F32431DB1}"/>
              </a:ext>
            </a:extLst>
          </p:cNvPr>
          <p:cNvSpPr>
            <a:spLocks noGrp="1"/>
          </p:cNvSpPr>
          <p:nvPr>
            <p:ph idx="1"/>
          </p:nvPr>
        </p:nvSpPr>
        <p:spPr>
          <a:xfrm>
            <a:off x="5204109" y="1645920"/>
            <a:ext cx="5919503" cy="4470821"/>
          </a:xfrm>
        </p:spPr>
        <p:txBody>
          <a:bodyPr>
            <a:normAutofit/>
          </a:bodyPr>
          <a:lstStyle/>
          <a:p>
            <a:endParaRPr lang="en-US" dirty="0"/>
          </a:p>
        </p:txBody>
      </p:sp>
    </p:spTree>
    <p:extLst>
      <p:ext uri="{BB962C8B-B14F-4D97-AF65-F5344CB8AC3E}">
        <p14:creationId xmlns:p14="http://schemas.microsoft.com/office/powerpoint/2010/main" val="341472327"/>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E09EF9D-3A47-A76E-B44C-B646182FF8BA}"/>
              </a:ext>
            </a:extLst>
          </p:cNvPr>
          <p:cNvSpPr>
            <a:spLocks noGrp="1"/>
          </p:cNvSpPr>
          <p:nvPr>
            <p:ph type="title"/>
          </p:nvPr>
        </p:nvSpPr>
        <p:spPr>
          <a:xfrm>
            <a:off x="653143" y="436880"/>
            <a:ext cx="3522879" cy="5679861"/>
          </a:xfrm>
        </p:spPr>
        <p:txBody>
          <a:bodyPr>
            <a:normAutofit/>
          </a:bodyPr>
          <a:lstStyle/>
          <a:p>
            <a:pPr algn="ctr"/>
            <a:r>
              <a:rPr lang="en-US" dirty="0">
                <a:solidFill>
                  <a:srgbClr val="FFFFFF"/>
                </a:solidFill>
              </a:rPr>
              <a:t>Mock Collection</a:t>
            </a:r>
            <a:br>
              <a:rPr lang="en-US" dirty="0">
                <a:solidFill>
                  <a:srgbClr val="FFFFFF"/>
                </a:solidFill>
              </a:rPr>
            </a:br>
            <a:br>
              <a:rPr lang="en-US" dirty="0">
                <a:solidFill>
                  <a:srgbClr val="FFFFFF"/>
                </a:solidFill>
              </a:rPr>
            </a:br>
            <a:r>
              <a:rPr lang="en-US" dirty="0">
                <a:solidFill>
                  <a:srgbClr val="FFFFFF"/>
                </a:solidFill>
              </a:rPr>
              <a:t>#4</a:t>
            </a:r>
            <a:br>
              <a:rPr lang="en-US" dirty="0">
                <a:solidFill>
                  <a:srgbClr val="FFFFFF"/>
                </a:solidFill>
              </a:rPr>
            </a:br>
            <a:r>
              <a:rPr lang="en-US" dirty="0">
                <a:solidFill>
                  <a:srgbClr val="FFFFFF"/>
                </a:solidFill>
              </a:rPr>
              <a:t>Uneventful</a:t>
            </a:r>
            <a:br>
              <a:rPr lang="en-US" dirty="0">
                <a:solidFill>
                  <a:srgbClr val="FFFFFF"/>
                </a:solidFill>
              </a:rPr>
            </a:br>
            <a:r>
              <a:rPr lang="en-US" dirty="0">
                <a:solidFill>
                  <a:srgbClr val="FFFFFF"/>
                </a:solidFill>
              </a:rPr>
              <a:t>Collections</a:t>
            </a:r>
          </a:p>
        </p:txBody>
      </p:sp>
      <p:sp>
        <p:nvSpPr>
          <p:cNvPr id="3" name="Content Placeholder 2">
            <a:extLst>
              <a:ext uri="{FF2B5EF4-FFF2-40B4-BE49-F238E27FC236}">
                <a16:creationId xmlns:a16="http://schemas.microsoft.com/office/drawing/2014/main" id="{5256C9F7-9AAE-DC5C-D7BF-A84F32431DB1}"/>
              </a:ext>
            </a:extLst>
          </p:cNvPr>
          <p:cNvSpPr>
            <a:spLocks noGrp="1"/>
          </p:cNvSpPr>
          <p:nvPr>
            <p:ph idx="1"/>
          </p:nvPr>
        </p:nvSpPr>
        <p:spPr>
          <a:xfrm>
            <a:off x="5204109" y="1645920"/>
            <a:ext cx="5919503" cy="4470821"/>
          </a:xfrm>
        </p:spPr>
        <p:txBody>
          <a:bodyPr>
            <a:normAutofit/>
          </a:bodyPr>
          <a:lstStyle/>
          <a:p>
            <a:r>
              <a:rPr lang="en-US" dirty="0"/>
              <a:t># Shy Bladder</a:t>
            </a:r>
          </a:p>
          <a:p>
            <a:endParaRPr lang="en-US" dirty="0"/>
          </a:p>
        </p:txBody>
      </p:sp>
    </p:spTree>
    <p:extLst>
      <p:ext uri="{BB962C8B-B14F-4D97-AF65-F5344CB8AC3E}">
        <p14:creationId xmlns:p14="http://schemas.microsoft.com/office/powerpoint/2010/main" val="1229074280"/>
      </p:ext>
    </p:ext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E09EF9D-3A47-A76E-B44C-B646182FF8BA}"/>
              </a:ext>
            </a:extLst>
          </p:cNvPr>
          <p:cNvSpPr>
            <a:spLocks noGrp="1"/>
          </p:cNvSpPr>
          <p:nvPr>
            <p:ph type="title"/>
          </p:nvPr>
        </p:nvSpPr>
        <p:spPr>
          <a:xfrm>
            <a:off x="653143" y="436880"/>
            <a:ext cx="3522879" cy="5679861"/>
          </a:xfrm>
        </p:spPr>
        <p:txBody>
          <a:bodyPr>
            <a:normAutofit/>
          </a:bodyPr>
          <a:lstStyle/>
          <a:p>
            <a:pPr algn="ctr"/>
            <a:r>
              <a:rPr lang="en-US" dirty="0">
                <a:solidFill>
                  <a:srgbClr val="FFFFFF"/>
                </a:solidFill>
              </a:rPr>
              <a:t>Mock Collection</a:t>
            </a:r>
            <a:br>
              <a:rPr lang="en-US" dirty="0">
                <a:solidFill>
                  <a:srgbClr val="FFFFFF"/>
                </a:solidFill>
              </a:rPr>
            </a:br>
            <a:br>
              <a:rPr lang="en-US" dirty="0">
                <a:solidFill>
                  <a:srgbClr val="FFFFFF"/>
                </a:solidFill>
              </a:rPr>
            </a:br>
            <a:r>
              <a:rPr lang="en-US" dirty="0">
                <a:solidFill>
                  <a:srgbClr val="FFFFFF"/>
                </a:solidFill>
              </a:rPr>
              <a:t>#5</a:t>
            </a:r>
            <a:br>
              <a:rPr lang="en-US" dirty="0">
                <a:solidFill>
                  <a:srgbClr val="FFFFFF"/>
                </a:solidFill>
              </a:rPr>
            </a:br>
            <a:r>
              <a:rPr lang="en-US" dirty="0">
                <a:solidFill>
                  <a:srgbClr val="FFFFFF"/>
                </a:solidFill>
              </a:rPr>
              <a:t>Uneventful</a:t>
            </a:r>
            <a:br>
              <a:rPr lang="en-US" dirty="0">
                <a:solidFill>
                  <a:srgbClr val="FFFFFF"/>
                </a:solidFill>
              </a:rPr>
            </a:br>
            <a:r>
              <a:rPr lang="en-US" dirty="0">
                <a:solidFill>
                  <a:srgbClr val="FFFFFF"/>
                </a:solidFill>
              </a:rPr>
              <a:t>Collections</a:t>
            </a:r>
          </a:p>
        </p:txBody>
      </p:sp>
      <p:sp>
        <p:nvSpPr>
          <p:cNvPr id="3" name="Content Placeholder 2">
            <a:extLst>
              <a:ext uri="{FF2B5EF4-FFF2-40B4-BE49-F238E27FC236}">
                <a16:creationId xmlns:a16="http://schemas.microsoft.com/office/drawing/2014/main" id="{5256C9F7-9AAE-DC5C-D7BF-A84F32431DB1}"/>
              </a:ext>
            </a:extLst>
          </p:cNvPr>
          <p:cNvSpPr>
            <a:spLocks noGrp="1"/>
          </p:cNvSpPr>
          <p:nvPr>
            <p:ph idx="1"/>
          </p:nvPr>
        </p:nvSpPr>
        <p:spPr>
          <a:xfrm>
            <a:off x="5204109" y="1645920"/>
            <a:ext cx="5919503" cy="4470821"/>
          </a:xfrm>
        </p:spPr>
        <p:txBody>
          <a:bodyPr>
            <a:normAutofit/>
          </a:bodyPr>
          <a:lstStyle/>
          <a:p>
            <a:endParaRPr lang="en-US" dirty="0"/>
          </a:p>
        </p:txBody>
      </p:sp>
    </p:spTree>
    <p:extLst>
      <p:ext uri="{BB962C8B-B14F-4D97-AF65-F5344CB8AC3E}">
        <p14:creationId xmlns:p14="http://schemas.microsoft.com/office/powerpoint/2010/main" val="2642011238"/>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5BA9-B427-9CDC-0AAF-73DBBB1BAE86}"/>
              </a:ext>
            </a:extLst>
          </p:cNvPr>
          <p:cNvSpPr>
            <a:spLocks noGrp="1"/>
          </p:cNvSpPr>
          <p:nvPr>
            <p:ph type="title"/>
          </p:nvPr>
        </p:nvSpPr>
        <p:spPr>
          <a:xfrm>
            <a:off x="971550" y="1028700"/>
            <a:ext cx="10483031" cy="4800598"/>
          </a:xfrm>
        </p:spPr>
        <p:txBody>
          <a:bodyPr vert="horz" lIns="91440" tIns="45720" rIns="91440" bIns="45720" rtlCol="0" anchor="ctr">
            <a:normAutofit/>
          </a:bodyPr>
          <a:lstStyle/>
          <a:p>
            <a:r>
              <a:rPr lang="en-US" sz="7200" b="0" i="0" kern="1200" dirty="0">
                <a:solidFill>
                  <a:schemeClr val="tx1"/>
                </a:solidFill>
                <a:latin typeface="+mj-lt"/>
                <a:ea typeface="+mj-ea"/>
                <a:cs typeface="+mj-cs"/>
              </a:rPr>
              <a:t>DOT - Videos</a:t>
            </a:r>
          </a:p>
        </p:txBody>
      </p:sp>
    </p:spTree>
    <p:extLst>
      <p:ext uri="{BB962C8B-B14F-4D97-AF65-F5344CB8AC3E}">
        <p14:creationId xmlns:p14="http://schemas.microsoft.com/office/powerpoint/2010/main" val="16590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A67A-B7E0-F578-25B8-932CA672BA17}"/>
              </a:ext>
            </a:extLst>
          </p:cNvPr>
          <p:cNvSpPr>
            <a:spLocks noGrp="1"/>
          </p:cNvSpPr>
          <p:nvPr>
            <p:ph type="title"/>
          </p:nvPr>
        </p:nvSpPr>
        <p:spPr/>
        <p:txBody>
          <a:bodyPr/>
          <a:lstStyle/>
          <a:p>
            <a:r>
              <a:rPr lang="en-US" dirty="0"/>
              <a:t>DOT Agencies</a:t>
            </a:r>
          </a:p>
        </p:txBody>
      </p:sp>
      <p:sp>
        <p:nvSpPr>
          <p:cNvPr id="3" name="Content Placeholder 2">
            <a:extLst>
              <a:ext uri="{FF2B5EF4-FFF2-40B4-BE49-F238E27FC236}">
                <a16:creationId xmlns:a16="http://schemas.microsoft.com/office/drawing/2014/main" id="{391483F1-C89D-75FF-AFFF-B10778CED4B5}"/>
              </a:ext>
            </a:extLst>
          </p:cNvPr>
          <p:cNvSpPr>
            <a:spLocks noGrp="1"/>
          </p:cNvSpPr>
          <p:nvPr>
            <p:ph idx="1"/>
          </p:nvPr>
        </p:nvSpPr>
        <p:spPr>
          <a:xfrm>
            <a:off x="1104293" y="2063078"/>
            <a:ext cx="8946541" cy="4195481"/>
          </a:xfrm>
        </p:spPr>
        <p:txBody>
          <a:bodyPr/>
          <a:lstStyle/>
          <a:p>
            <a:r>
              <a:rPr lang="en-US" sz="2400" dirty="0"/>
              <a:t>Federal Aviation Administration (FAA)</a:t>
            </a:r>
          </a:p>
          <a:p>
            <a:r>
              <a:rPr lang="en-US" sz="2400" dirty="0"/>
              <a:t>Federal Motor Carrier Safety Administration (FMCSA)</a:t>
            </a:r>
          </a:p>
          <a:p>
            <a:r>
              <a:rPr lang="en-US" sz="2400" dirty="0"/>
              <a:t>Federal Railroad Administration (FRA)</a:t>
            </a:r>
          </a:p>
          <a:p>
            <a:r>
              <a:rPr lang="en-US" sz="2400" dirty="0"/>
              <a:t>Federal Transit Administration (FTA)</a:t>
            </a:r>
          </a:p>
          <a:p>
            <a:r>
              <a:rPr lang="en-US" sz="2400" dirty="0"/>
              <a:t>Pipeline and Hazardous Materials Safety Administration (PHMSA)</a:t>
            </a:r>
          </a:p>
          <a:p>
            <a:r>
              <a:rPr lang="en-US" sz="2400" dirty="0"/>
              <a:t>United States Coast Guard (USCG)</a:t>
            </a:r>
          </a:p>
          <a:p>
            <a:endParaRPr lang="en-US" dirty="0"/>
          </a:p>
        </p:txBody>
      </p:sp>
    </p:spTree>
    <p:extLst>
      <p:ext uri="{BB962C8B-B14F-4D97-AF65-F5344CB8AC3E}">
        <p14:creationId xmlns:p14="http://schemas.microsoft.com/office/powerpoint/2010/main" val="26188343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71A936-58FB-7338-AECC-A33F3B171C5F}"/>
              </a:ext>
            </a:extLst>
          </p:cNvPr>
          <p:cNvSpPr>
            <a:spLocks noGrp="1"/>
          </p:cNvSpPr>
          <p:nvPr>
            <p:ph type="title"/>
          </p:nvPr>
        </p:nvSpPr>
        <p:spPr>
          <a:xfrm>
            <a:off x="646111" y="452718"/>
            <a:ext cx="9404723" cy="964602"/>
          </a:xfrm>
        </p:spPr>
        <p:txBody>
          <a:bodyPr/>
          <a:lstStyle/>
          <a:p>
            <a:r>
              <a:rPr lang="en-US" b="1" dirty="0"/>
              <a:t>Mock  Video</a:t>
            </a:r>
          </a:p>
        </p:txBody>
      </p:sp>
      <p:sp>
        <p:nvSpPr>
          <p:cNvPr id="5" name="TextBox 4">
            <a:extLst>
              <a:ext uri="{FF2B5EF4-FFF2-40B4-BE49-F238E27FC236}">
                <a16:creationId xmlns:a16="http://schemas.microsoft.com/office/drawing/2014/main" id="{062D73C1-A4B7-E5CA-6D34-C23D476EEA0C}"/>
              </a:ext>
            </a:extLst>
          </p:cNvPr>
          <p:cNvSpPr txBox="1"/>
          <p:nvPr/>
        </p:nvSpPr>
        <p:spPr>
          <a:xfrm>
            <a:off x="137160" y="3041832"/>
            <a:ext cx="12054840" cy="707886"/>
          </a:xfrm>
          <a:prstGeom prst="rect">
            <a:avLst/>
          </a:prstGeom>
          <a:noFill/>
        </p:spPr>
        <p:txBody>
          <a:bodyPr wrap="square" rtlCol="0">
            <a:spAutoFit/>
          </a:bodyPr>
          <a:lstStyle/>
          <a:p>
            <a:pPr algn="ctr"/>
            <a:r>
              <a:rPr lang="en-US" sz="4000" dirty="0"/>
              <a:t>Direct Observation Collection</a:t>
            </a:r>
          </a:p>
        </p:txBody>
      </p:sp>
      <p:sp>
        <p:nvSpPr>
          <p:cNvPr id="6" name="TextBox 5">
            <a:extLst>
              <a:ext uri="{FF2B5EF4-FFF2-40B4-BE49-F238E27FC236}">
                <a16:creationId xmlns:a16="http://schemas.microsoft.com/office/drawing/2014/main" id="{5AFB816C-BD85-EE07-8E31-02D59CA42811}"/>
              </a:ext>
            </a:extLst>
          </p:cNvPr>
          <p:cNvSpPr txBox="1"/>
          <p:nvPr/>
        </p:nvSpPr>
        <p:spPr>
          <a:xfrm>
            <a:off x="8477250" y="6082116"/>
            <a:ext cx="3714750" cy="646331"/>
          </a:xfrm>
          <a:prstGeom prst="rect">
            <a:avLst/>
          </a:prstGeom>
          <a:noFill/>
        </p:spPr>
        <p:txBody>
          <a:bodyPr wrap="square" rtlCol="0">
            <a:spAutoFit/>
          </a:bodyPr>
          <a:lstStyle/>
          <a:p>
            <a:r>
              <a:rPr lang="en-US" b="0" i="0" dirty="0">
                <a:solidFill>
                  <a:srgbClr val="000000"/>
                </a:solidFill>
                <a:effectLst/>
                <a:latin typeface="Times New Roman" panose="02020603050405020304" pitchFamily="18" charset="0"/>
                <a:hlinkClick r:id="rId2"/>
              </a:rPr>
              <a:t>https://youtu.be/GfO6-Yf2VCE</a:t>
            </a:r>
            <a:endParaRPr lang="en-US"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24593984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71A936-58FB-7338-AECC-A33F3B171C5F}"/>
              </a:ext>
            </a:extLst>
          </p:cNvPr>
          <p:cNvSpPr>
            <a:spLocks noGrp="1"/>
          </p:cNvSpPr>
          <p:nvPr>
            <p:ph type="title"/>
          </p:nvPr>
        </p:nvSpPr>
        <p:spPr>
          <a:xfrm>
            <a:off x="646111" y="452718"/>
            <a:ext cx="9404723" cy="964602"/>
          </a:xfrm>
        </p:spPr>
        <p:txBody>
          <a:bodyPr/>
          <a:lstStyle/>
          <a:p>
            <a:r>
              <a:rPr lang="en-US" b="1" dirty="0"/>
              <a:t>Mock  Video</a:t>
            </a:r>
          </a:p>
        </p:txBody>
      </p:sp>
      <p:sp>
        <p:nvSpPr>
          <p:cNvPr id="5" name="TextBox 4">
            <a:extLst>
              <a:ext uri="{FF2B5EF4-FFF2-40B4-BE49-F238E27FC236}">
                <a16:creationId xmlns:a16="http://schemas.microsoft.com/office/drawing/2014/main" id="{062D73C1-A4B7-E5CA-6D34-C23D476EEA0C}"/>
              </a:ext>
            </a:extLst>
          </p:cNvPr>
          <p:cNvSpPr txBox="1"/>
          <p:nvPr/>
        </p:nvSpPr>
        <p:spPr>
          <a:xfrm>
            <a:off x="137160" y="3041832"/>
            <a:ext cx="12054840" cy="707886"/>
          </a:xfrm>
          <a:prstGeom prst="rect">
            <a:avLst/>
          </a:prstGeom>
          <a:noFill/>
        </p:spPr>
        <p:txBody>
          <a:bodyPr wrap="square" rtlCol="0">
            <a:spAutoFit/>
          </a:bodyPr>
          <a:lstStyle/>
          <a:p>
            <a:pPr algn="ctr"/>
            <a:r>
              <a:rPr lang="en-US" sz="4000" dirty="0"/>
              <a:t>Finding Items to Beat a Test</a:t>
            </a:r>
          </a:p>
        </p:txBody>
      </p:sp>
    </p:spTree>
    <p:extLst>
      <p:ext uri="{BB962C8B-B14F-4D97-AF65-F5344CB8AC3E}">
        <p14:creationId xmlns:p14="http://schemas.microsoft.com/office/powerpoint/2010/main" val="4486026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71A936-58FB-7338-AECC-A33F3B171C5F}"/>
              </a:ext>
            </a:extLst>
          </p:cNvPr>
          <p:cNvSpPr>
            <a:spLocks noGrp="1"/>
          </p:cNvSpPr>
          <p:nvPr>
            <p:ph type="title"/>
          </p:nvPr>
        </p:nvSpPr>
        <p:spPr>
          <a:xfrm>
            <a:off x="646111" y="452718"/>
            <a:ext cx="9404723" cy="964602"/>
          </a:xfrm>
        </p:spPr>
        <p:txBody>
          <a:bodyPr/>
          <a:lstStyle/>
          <a:p>
            <a:r>
              <a:rPr lang="en-US" b="1" dirty="0"/>
              <a:t>Mock  Video</a:t>
            </a:r>
          </a:p>
        </p:txBody>
      </p:sp>
      <p:sp>
        <p:nvSpPr>
          <p:cNvPr id="5" name="TextBox 4">
            <a:extLst>
              <a:ext uri="{FF2B5EF4-FFF2-40B4-BE49-F238E27FC236}">
                <a16:creationId xmlns:a16="http://schemas.microsoft.com/office/drawing/2014/main" id="{062D73C1-A4B7-E5CA-6D34-C23D476EEA0C}"/>
              </a:ext>
            </a:extLst>
          </p:cNvPr>
          <p:cNvSpPr txBox="1"/>
          <p:nvPr/>
        </p:nvSpPr>
        <p:spPr>
          <a:xfrm>
            <a:off x="137160" y="3041832"/>
            <a:ext cx="12054840" cy="707886"/>
          </a:xfrm>
          <a:prstGeom prst="rect">
            <a:avLst/>
          </a:prstGeom>
          <a:noFill/>
        </p:spPr>
        <p:txBody>
          <a:bodyPr wrap="square" rtlCol="0">
            <a:spAutoFit/>
          </a:bodyPr>
          <a:lstStyle/>
          <a:p>
            <a:pPr algn="ctr"/>
            <a:r>
              <a:rPr lang="en-US" sz="4000" dirty="0"/>
              <a:t>n</a:t>
            </a:r>
            <a:endParaRPr lang="en-US" sz="4000" b="1" dirty="0"/>
          </a:p>
        </p:txBody>
      </p:sp>
      <p:sp>
        <p:nvSpPr>
          <p:cNvPr id="6" name="TextBox 5">
            <a:extLst>
              <a:ext uri="{FF2B5EF4-FFF2-40B4-BE49-F238E27FC236}">
                <a16:creationId xmlns:a16="http://schemas.microsoft.com/office/drawing/2014/main" id="{5AFB816C-BD85-EE07-8E31-02D59CA42811}"/>
              </a:ext>
            </a:extLst>
          </p:cNvPr>
          <p:cNvSpPr txBox="1"/>
          <p:nvPr/>
        </p:nvSpPr>
        <p:spPr>
          <a:xfrm>
            <a:off x="8477250" y="6082116"/>
            <a:ext cx="3714750" cy="923330"/>
          </a:xfrm>
          <a:prstGeom prst="rect">
            <a:avLst/>
          </a:prstGeom>
          <a:noFill/>
        </p:spPr>
        <p:txBody>
          <a:bodyPr wrap="square" rtlCol="0">
            <a:spAutoFit/>
          </a:bodyPr>
          <a:lstStyle/>
          <a:p>
            <a:endParaRPr lang="en-US" dirty="0">
              <a:solidFill>
                <a:srgbClr val="000000"/>
              </a:solidFill>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34404934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71A936-58FB-7338-AECC-A33F3B171C5F}"/>
              </a:ext>
            </a:extLst>
          </p:cNvPr>
          <p:cNvSpPr>
            <a:spLocks noGrp="1"/>
          </p:cNvSpPr>
          <p:nvPr>
            <p:ph type="title"/>
          </p:nvPr>
        </p:nvSpPr>
        <p:spPr>
          <a:xfrm>
            <a:off x="646111" y="452718"/>
            <a:ext cx="9404723" cy="964602"/>
          </a:xfrm>
        </p:spPr>
        <p:txBody>
          <a:bodyPr/>
          <a:lstStyle/>
          <a:p>
            <a:r>
              <a:rPr lang="en-US" b="1" dirty="0"/>
              <a:t>Mock  Video</a:t>
            </a:r>
          </a:p>
        </p:txBody>
      </p:sp>
      <p:sp>
        <p:nvSpPr>
          <p:cNvPr id="5" name="TextBox 4">
            <a:extLst>
              <a:ext uri="{FF2B5EF4-FFF2-40B4-BE49-F238E27FC236}">
                <a16:creationId xmlns:a16="http://schemas.microsoft.com/office/drawing/2014/main" id="{062D73C1-A4B7-E5CA-6D34-C23D476EEA0C}"/>
              </a:ext>
            </a:extLst>
          </p:cNvPr>
          <p:cNvSpPr txBox="1"/>
          <p:nvPr/>
        </p:nvSpPr>
        <p:spPr>
          <a:xfrm>
            <a:off x="137160" y="3041832"/>
            <a:ext cx="12054840" cy="707886"/>
          </a:xfrm>
          <a:prstGeom prst="rect">
            <a:avLst/>
          </a:prstGeom>
          <a:noFill/>
        </p:spPr>
        <p:txBody>
          <a:bodyPr wrap="square" rtlCol="0">
            <a:spAutoFit/>
          </a:bodyPr>
          <a:lstStyle/>
          <a:p>
            <a:pPr algn="ctr"/>
            <a:r>
              <a:rPr lang="en-US" sz="4000" dirty="0"/>
              <a:t>n</a:t>
            </a:r>
            <a:endParaRPr lang="en-US" sz="4000" b="1" dirty="0"/>
          </a:p>
        </p:txBody>
      </p:sp>
      <p:sp>
        <p:nvSpPr>
          <p:cNvPr id="6" name="TextBox 5">
            <a:extLst>
              <a:ext uri="{FF2B5EF4-FFF2-40B4-BE49-F238E27FC236}">
                <a16:creationId xmlns:a16="http://schemas.microsoft.com/office/drawing/2014/main" id="{5AFB816C-BD85-EE07-8E31-02D59CA42811}"/>
              </a:ext>
            </a:extLst>
          </p:cNvPr>
          <p:cNvSpPr txBox="1"/>
          <p:nvPr/>
        </p:nvSpPr>
        <p:spPr>
          <a:xfrm>
            <a:off x="8477250" y="6082116"/>
            <a:ext cx="3714750" cy="923330"/>
          </a:xfrm>
          <a:prstGeom prst="rect">
            <a:avLst/>
          </a:prstGeom>
          <a:noFill/>
        </p:spPr>
        <p:txBody>
          <a:bodyPr wrap="square" rtlCol="0">
            <a:spAutoFit/>
          </a:bodyPr>
          <a:lstStyle/>
          <a:p>
            <a:endParaRPr lang="en-US" dirty="0">
              <a:solidFill>
                <a:srgbClr val="000000"/>
              </a:solidFill>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24708588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71A936-58FB-7338-AECC-A33F3B171C5F}"/>
              </a:ext>
            </a:extLst>
          </p:cNvPr>
          <p:cNvSpPr>
            <a:spLocks noGrp="1"/>
          </p:cNvSpPr>
          <p:nvPr>
            <p:ph type="title"/>
          </p:nvPr>
        </p:nvSpPr>
        <p:spPr>
          <a:xfrm>
            <a:off x="646111" y="452718"/>
            <a:ext cx="9404723" cy="964602"/>
          </a:xfrm>
        </p:spPr>
        <p:txBody>
          <a:bodyPr/>
          <a:lstStyle/>
          <a:p>
            <a:r>
              <a:rPr lang="en-US" b="1" dirty="0"/>
              <a:t>Mock  Video</a:t>
            </a:r>
          </a:p>
        </p:txBody>
      </p:sp>
      <p:sp>
        <p:nvSpPr>
          <p:cNvPr id="5" name="TextBox 4">
            <a:extLst>
              <a:ext uri="{FF2B5EF4-FFF2-40B4-BE49-F238E27FC236}">
                <a16:creationId xmlns:a16="http://schemas.microsoft.com/office/drawing/2014/main" id="{062D73C1-A4B7-E5CA-6D34-C23D476EEA0C}"/>
              </a:ext>
            </a:extLst>
          </p:cNvPr>
          <p:cNvSpPr txBox="1"/>
          <p:nvPr/>
        </p:nvSpPr>
        <p:spPr>
          <a:xfrm>
            <a:off x="137160" y="3041832"/>
            <a:ext cx="12054840" cy="707886"/>
          </a:xfrm>
          <a:prstGeom prst="rect">
            <a:avLst/>
          </a:prstGeom>
          <a:noFill/>
        </p:spPr>
        <p:txBody>
          <a:bodyPr wrap="square" rtlCol="0">
            <a:spAutoFit/>
          </a:bodyPr>
          <a:lstStyle/>
          <a:p>
            <a:pPr algn="ctr"/>
            <a:r>
              <a:rPr lang="en-US" sz="4000" dirty="0"/>
              <a:t>n</a:t>
            </a:r>
            <a:endParaRPr lang="en-US" sz="4000" b="1" dirty="0"/>
          </a:p>
        </p:txBody>
      </p:sp>
      <p:sp>
        <p:nvSpPr>
          <p:cNvPr id="6" name="TextBox 5">
            <a:extLst>
              <a:ext uri="{FF2B5EF4-FFF2-40B4-BE49-F238E27FC236}">
                <a16:creationId xmlns:a16="http://schemas.microsoft.com/office/drawing/2014/main" id="{5AFB816C-BD85-EE07-8E31-02D59CA42811}"/>
              </a:ext>
            </a:extLst>
          </p:cNvPr>
          <p:cNvSpPr txBox="1"/>
          <p:nvPr/>
        </p:nvSpPr>
        <p:spPr>
          <a:xfrm>
            <a:off x="8477250" y="6082116"/>
            <a:ext cx="3714750" cy="923330"/>
          </a:xfrm>
          <a:prstGeom prst="rect">
            <a:avLst/>
          </a:prstGeom>
          <a:noFill/>
        </p:spPr>
        <p:txBody>
          <a:bodyPr wrap="square" rtlCol="0">
            <a:spAutoFit/>
          </a:bodyPr>
          <a:lstStyle/>
          <a:p>
            <a:endParaRPr lang="en-US" dirty="0">
              <a:solidFill>
                <a:srgbClr val="000000"/>
              </a:solidFill>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33947372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E09EF9D-3A47-A76E-B44C-B646182FF8BA}"/>
              </a:ext>
            </a:extLst>
          </p:cNvPr>
          <p:cNvSpPr>
            <a:spLocks noGrp="1"/>
          </p:cNvSpPr>
          <p:nvPr>
            <p:ph type="title"/>
          </p:nvPr>
        </p:nvSpPr>
        <p:spPr>
          <a:xfrm>
            <a:off x="648930" y="629267"/>
            <a:ext cx="9252154" cy="1016654"/>
          </a:xfrm>
        </p:spPr>
        <p:txBody>
          <a:bodyPr>
            <a:normAutofit/>
          </a:bodyPr>
          <a:lstStyle/>
          <a:p>
            <a:pPr>
              <a:lnSpc>
                <a:spcPct val="90000"/>
              </a:lnSpc>
            </a:pPr>
            <a:br>
              <a:rPr lang="en-US" sz="3300" dirty="0">
                <a:solidFill>
                  <a:srgbClr val="EBEBEB"/>
                </a:solidFill>
              </a:rPr>
            </a:br>
            <a:r>
              <a:rPr lang="en-US" sz="3300" dirty="0">
                <a:solidFill>
                  <a:srgbClr val="EBEBEB"/>
                </a:solidFill>
              </a:rPr>
              <a:t>DOT Urine Collector Training</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0CAE3870-B71E-C3EF-6150-4073E90D8BBA}"/>
              </a:ext>
            </a:extLst>
          </p:cNvPr>
          <p:cNvGraphicFramePr>
            <a:graphicFrameLocks noGrp="1"/>
          </p:cNvGraphicFramePr>
          <p:nvPr>
            <p:ph idx="1"/>
            <p:extLst>
              <p:ext uri="{D42A27DB-BD31-4B8C-83A1-F6EECF244321}">
                <p14:modId xmlns:p14="http://schemas.microsoft.com/office/powerpoint/2010/main" val="269257449"/>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881593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00096-801B-22C9-D9E5-6BFC7B7109BD}"/>
              </a:ext>
            </a:extLst>
          </p:cNvPr>
          <p:cNvSpPr/>
          <p:nvPr/>
        </p:nvSpPr>
        <p:spPr>
          <a:xfrm>
            <a:off x="792480" y="467360"/>
            <a:ext cx="10861040" cy="5937922"/>
          </a:xfrm>
          <a:prstGeom prst="rect">
            <a:avLst/>
          </a:prstGeom>
          <a:solidFill>
            <a:srgbClr val="FCF6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64E41-A944-79DD-2F3C-699C5D96AC45}"/>
              </a:ext>
            </a:extLst>
          </p:cNvPr>
          <p:cNvSpPr>
            <a:spLocks noGrp="1"/>
          </p:cNvSpPr>
          <p:nvPr>
            <p:ph idx="1"/>
          </p:nvPr>
        </p:nvSpPr>
        <p:spPr>
          <a:xfrm>
            <a:off x="1103312" y="721360"/>
            <a:ext cx="10204768" cy="5455921"/>
          </a:xfrm>
        </p:spPr>
        <p:txBody>
          <a:bodyPr/>
          <a:lstStyle/>
          <a:p>
            <a:r>
              <a:rPr lang="en-US" b="1" dirty="0">
                <a:solidFill>
                  <a:schemeClr val="bg1"/>
                </a:solidFill>
              </a:rPr>
              <a:t>Federal Aviation Administration (FAA)</a:t>
            </a:r>
          </a:p>
          <a:p>
            <a:pPr marL="574675" lvl="1">
              <a:buFont typeface="Wingdings" panose="05000000000000000000" pitchFamily="2" charset="2"/>
              <a:buChar char="§"/>
            </a:pPr>
            <a:r>
              <a:rPr lang="en-US" sz="2000" dirty="0">
                <a:solidFill>
                  <a:schemeClr val="bg1"/>
                </a:solidFill>
              </a:rPr>
              <a:t>Regulates civil aviation and air traffic.</a:t>
            </a:r>
          </a:p>
          <a:p>
            <a:pPr marL="574675" lvl="1">
              <a:buFont typeface="Wingdings" panose="05000000000000000000" pitchFamily="2" charset="2"/>
              <a:buChar char="§"/>
            </a:pPr>
            <a:r>
              <a:rPr lang="en-US" sz="2000" dirty="0">
                <a:solidFill>
                  <a:schemeClr val="bg1"/>
                </a:solidFill>
              </a:rPr>
              <a:t>Airline flight, crews, flight attendants, air traffic controllers, manufactures and aircrafts.</a:t>
            </a:r>
          </a:p>
          <a:p>
            <a:pPr marL="288925" lvl="1" indent="0">
              <a:buNone/>
            </a:pPr>
            <a:endParaRPr lang="en-US" sz="2000" dirty="0">
              <a:solidFill>
                <a:schemeClr val="bg1"/>
              </a:solidFill>
            </a:endParaRPr>
          </a:p>
          <a:p>
            <a:pPr marL="631825" lvl="1" indent="-342900"/>
            <a:r>
              <a:rPr lang="en-US" sz="2000" b="1" dirty="0">
                <a:solidFill>
                  <a:schemeClr val="bg1"/>
                </a:solidFill>
              </a:rPr>
              <a:t>Federal Motor Carrier Safety Administration (FMCSA)</a:t>
            </a:r>
          </a:p>
          <a:p>
            <a:pPr marL="574675" lvl="1">
              <a:buFont typeface="Wingdings" panose="05000000000000000000" pitchFamily="2" charset="2"/>
              <a:buChar char="§"/>
            </a:pPr>
            <a:r>
              <a:rPr lang="en-US" sz="2000" dirty="0">
                <a:solidFill>
                  <a:schemeClr val="bg1"/>
                </a:solidFill>
              </a:rPr>
              <a:t>Regulates the safety of commercial motor vehicles.</a:t>
            </a:r>
          </a:p>
          <a:p>
            <a:pPr marL="574675" lvl="1">
              <a:buFont typeface="Wingdings" panose="05000000000000000000" pitchFamily="2" charset="2"/>
              <a:buChar char="§"/>
            </a:pPr>
            <a:r>
              <a:rPr lang="en-US" sz="2000" dirty="0">
                <a:solidFill>
                  <a:schemeClr val="bg1"/>
                </a:solidFill>
              </a:rPr>
              <a:t> Transports merchandises or passengers traveling within the United States.</a:t>
            </a:r>
          </a:p>
          <a:p>
            <a:pPr marL="574675" lvl="1">
              <a:buFont typeface="Wingdings" panose="05000000000000000000" pitchFamily="2" charset="2"/>
              <a:buChar char="§"/>
            </a:pPr>
            <a:endParaRPr lang="en-US" sz="2000" dirty="0">
              <a:solidFill>
                <a:schemeClr val="bg1"/>
              </a:solidFill>
            </a:endParaRPr>
          </a:p>
          <a:p>
            <a:pPr marL="631825" lvl="1" indent="-342900"/>
            <a:r>
              <a:rPr lang="en-US" sz="2000" b="1" dirty="0">
                <a:solidFill>
                  <a:schemeClr val="bg1"/>
                </a:solidFill>
              </a:rPr>
              <a:t>Federal Railroad Administration (FRA)</a:t>
            </a:r>
          </a:p>
          <a:p>
            <a:pPr marL="574675" lvl="1">
              <a:buFont typeface="Wingdings" panose="05000000000000000000" pitchFamily="2" charset="2"/>
              <a:buChar char="§"/>
            </a:pPr>
            <a:r>
              <a:rPr lang="en-US" sz="2000" dirty="0">
                <a:solidFill>
                  <a:schemeClr val="bg1"/>
                </a:solidFill>
              </a:rPr>
              <a:t>Regulates railroad safety.</a:t>
            </a:r>
          </a:p>
          <a:p>
            <a:pPr marL="574675" lvl="1">
              <a:buFont typeface="Wingdings" panose="05000000000000000000" pitchFamily="2" charset="2"/>
              <a:buChar char="§"/>
            </a:pPr>
            <a:r>
              <a:rPr lang="en-US" sz="2000" dirty="0">
                <a:solidFill>
                  <a:schemeClr val="bg1"/>
                </a:solidFill>
              </a:rPr>
              <a:t>Covers employers, employees, and railroad equipment.</a:t>
            </a:r>
          </a:p>
          <a:p>
            <a:pPr marL="574675" lvl="1">
              <a:buFont typeface="Wingdings" panose="05000000000000000000" pitchFamily="2" charset="2"/>
              <a:buChar char="§"/>
            </a:pPr>
            <a:endParaRPr lang="en-US" sz="2000" dirty="0">
              <a:solidFill>
                <a:schemeClr val="bg1"/>
              </a:solidFill>
            </a:endParaRPr>
          </a:p>
          <a:p>
            <a:endParaRPr lang="en-US" dirty="0"/>
          </a:p>
        </p:txBody>
      </p:sp>
    </p:spTree>
    <p:extLst>
      <p:ext uri="{BB962C8B-B14F-4D97-AF65-F5344CB8AC3E}">
        <p14:creationId xmlns:p14="http://schemas.microsoft.com/office/powerpoint/2010/main" val="24043590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5174</TotalTime>
  <Words>5117</Words>
  <Application>Microsoft Office PowerPoint</Application>
  <PresentationFormat>Widescreen</PresentationFormat>
  <Paragraphs>493</Paragraphs>
  <Slides>85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85</vt:i4>
      </vt:variant>
    </vt:vector>
  </HeadingPairs>
  <TitlesOfParts>
    <vt:vector size="95" baseType="lpstr">
      <vt:lpstr>Amasis MT Pro Medium</vt:lpstr>
      <vt:lpstr>Arial</vt:lpstr>
      <vt:lpstr>Bahnschrift Condensed</vt:lpstr>
      <vt:lpstr>Cambria</vt:lpstr>
      <vt:lpstr>Century Gothic</vt:lpstr>
      <vt:lpstr>Comic Sans MS</vt:lpstr>
      <vt:lpstr>Times New Roman</vt:lpstr>
      <vt:lpstr>Wingdings</vt:lpstr>
      <vt:lpstr>Wingdings 3</vt:lpstr>
      <vt:lpstr>Ion</vt:lpstr>
      <vt:lpstr>DOT Urine Collector Training</vt:lpstr>
      <vt:lpstr>Collector </vt:lpstr>
      <vt:lpstr>PowerPoint Presentation</vt:lpstr>
      <vt:lpstr>PowerPoint Presentation</vt:lpstr>
      <vt:lpstr>PowerPoint Presentation</vt:lpstr>
      <vt:lpstr>Training Curriculum</vt:lpstr>
      <vt:lpstr>DOT  Rules and Regulations Overview</vt:lpstr>
      <vt:lpstr>DOT Agencies</vt:lpstr>
      <vt:lpstr>PowerPoint Presentation</vt:lpstr>
      <vt:lpstr>PowerPoint Presentation</vt:lpstr>
      <vt:lpstr>People involved  in Processing  (DOT Team Members) </vt:lpstr>
      <vt:lpstr>PowerPoint Presentation</vt:lpstr>
      <vt:lpstr>PowerPoint Presentation</vt:lpstr>
      <vt:lpstr>Donor Refusal to Test </vt:lpstr>
      <vt:lpstr>PowerPoint Presentation</vt:lpstr>
      <vt:lpstr>PowerPoint Presentation</vt:lpstr>
      <vt:lpstr>DOT/Non-DOT Drugs </vt:lpstr>
      <vt:lpstr>DOT/Non-DOT Drugs</vt:lpstr>
      <vt:lpstr>6 Reasons for Testing</vt:lpstr>
      <vt:lpstr> 1.  Pre-Employment 2. Random 3. Post-Accident 4. Reasonable-Suspicion 5. Return-to-Duty 6. Follow-Up </vt:lpstr>
      <vt:lpstr>PowerPoint Presentation</vt:lpstr>
      <vt:lpstr>PowerPoint Presentation</vt:lpstr>
      <vt:lpstr>PowerPoint Presentation</vt:lpstr>
      <vt:lpstr>Information Employers Provide to Collectors</vt:lpstr>
      <vt:lpstr>PowerPoint Presentation</vt:lpstr>
      <vt:lpstr>Donor (Employee) - Identification</vt:lpstr>
      <vt:lpstr>PowerPoint Presentation</vt:lpstr>
      <vt:lpstr>Correctable and Fatal Flaws</vt:lpstr>
      <vt:lpstr>PowerPoint Presentation</vt:lpstr>
      <vt:lpstr>PowerPoint Presentation</vt:lpstr>
      <vt:lpstr>PowerPoint Presentation</vt:lpstr>
      <vt:lpstr>PowerPoint Presentation</vt:lpstr>
      <vt:lpstr>PowerPoint Presentation</vt:lpstr>
      <vt:lpstr>C</vt:lpstr>
      <vt:lpstr>Federal Drug Testing Custody and Control Form - CCF</vt:lpstr>
      <vt:lpstr>Custody Control Form - CCF</vt:lpstr>
      <vt:lpstr>Completing the CCF Step 1</vt:lpstr>
      <vt:lpstr>Completing the CCF Step 2</vt:lpstr>
      <vt:lpstr>Completing the CCF Step 3</vt:lpstr>
      <vt:lpstr>Completing the CCF Step 5</vt:lpstr>
      <vt:lpstr>Completing the CCF Step 4</vt:lpstr>
      <vt:lpstr>Completing the CCF Step 5a</vt:lpstr>
      <vt:lpstr>Completing the CCF Step 7</vt:lpstr>
      <vt:lpstr>PowerPoint Presentation</vt:lpstr>
      <vt:lpstr>PowerPoint Presentation</vt:lpstr>
      <vt:lpstr>PowerPoint Presentation</vt:lpstr>
      <vt:lpstr>PowerPoint Presentation</vt:lpstr>
      <vt:lpstr>PowerPoint Presentation</vt:lpstr>
      <vt:lpstr>PowerPoint Presentation</vt:lpstr>
      <vt:lpstr>Collector –  Training and Responsibilities</vt:lpstr>
      <vt:lpstr>Supplies Needed</vt:lpstr>
      <vt:lpstr>PowerPoint Presentation</vt:lpstr>
      <vt:lpstr>PowerPoint Presentation</vt:lpstr>
      <vt:lpstr>PowerPoint Presentation</vt:lpstr>
      <vt:lpstr>PowerPoint Presentation</vt:lpstr>
      <vt:lpstr>Facility Requirements</vt:lpstr>
      <vt:lpstr>PowerPoint Presentation</vt:lpstr>
      <vt:lpstr>PowerPoint Presentation</vt:lpstr>
      <vt:lpstr>PowerPoint Presentation</vt:lpstr>
      <vt:lpstr>PowerPoint Presentation</vt:lpstr>
      <vt:lpstr>DO NOT ENTER TEST IN PROGRESS </vt:lpstr>
      <vt:lpstr>Before Collection  (you have a donor ready to test…now what?) </vt:lpstr>
      <vt:lpstr>PowerPoint Presentation</vt:lpstr>
      <vt:lpstr>During Collection</vt:lpstr>
      <vt:lpstr>PowerPoint Presentation</vt:lpstr>
      <vt:lpstr>DOT Collector Qualification</vt:lpstr>
      <vt:lpstr>DOT Collector – Qualification Refresher Training</vt:lpstr>
      <vt:lpstr>DOT Collector - Qualification</vt:lpstr>
      <vt:lpstr>Policies and Procedures</vt:lpstr>
      <vt:lpstr>PowerPoint Presentation</vt:lpstr>
      <vt:lpstr>Mock Collections</vt:lpstr>
      <vt:lpstr>Mock  Video</vt:lpstr>
      <vt:lpstr>Mock Collection  #1 Shy Bladder</vt:lpstr>
      <vt:lpstr>Mock Collection  #2 Specimen Temperature out of Range </vt:lpstr>
      <vt:lpstr>Mock  Video</vt:lpstr>
      <vt:lpstr>Mock Collection  #3 Donor refuses to sign the CCF and initial the specimen bottle tamper-evident seals</vt:lpstr>
      <vt:lpstr>Mock Collection  #4 Uneventful Collections</vt:lpstr>
      <vt:lpstr>Mock Collection  #5 Uneventful Collections</vt:lpstr>
      <vt:lpstr>DOT - Videos</vt:lpstr>
      <vt:lpstr>Mock  Video</vt:lpstr>
      <vt:lpstr>Mock  Video</vt:lpstr>
      <vt:lpstr>Mock  Video</vt:lpstr>
      <vt:lpstr>Mock  Video</vt:lpstr>
      <vt:lpstr>Mock  Video</vt:lpstr>
      <vt:lpstr> DOT Urine Collector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Collector Training</dc:title>
  <dc:creator>MB C</dc:creator>
  <cp:lastModifiedBy>MB C</cp:lastModifiedBy>
  <cp:revision>88</cp:revision>
  <dcterms:created xsi:type="dcterms:W3CDTF">2023-03-15T21:29:35Z</dcterms:created>
  <dcterms:modified xsi:type="dcterms:W3CDTF">2023-07-25T01:52:16Z</dcterms:modified>
</cp:coreProperties>
</file>